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12192000" cy="6858000"/>
  <p:notesSz cx="6858000" cy="9144000"/>
  <p:embeddedFontLst>
    <p:embeddedFont>
      <p:font typeface="Montserrat SemiBold" panose="00000700000000000000" pitchFamily="2" charset="-52"/>
      <p:bold r:id="rId18"/>
    </p:embeddedFont>
    <p:embeddedFont>
      <p:font typeface="Montserrat" panose="00000500000000000000" pitchFamily="2" charset="-52"/>
      <p:regular r:id="rId19"/>
      <p:bold r:id="rId20"/>
    </p:embeddedFont>
    <p:embeddedFont>
      <p:font typeface="Calibri" panose="020F0502020204030204" charset="0"/>
      <p:regular r:id="rId21"/>
      <p:bold r:id="rId22"/>
      <p:italic r:id="rId23"/>
      <p:boldItalic r:id="rId24"/>
    </p:embeddedFont>
    <p:embeddedFont>
      <p:font typeface="Calibri Light" panose="020F0302020204030204" charset="0"/>
      <p:regular r:id="rId25"/>
      <p: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A2B8"/>
    <a:srgbClr val="C7C7C7"/>
    <a:srgbClr val="DBF1F5"/>
    <a:srgbClr val="A0DAE5"/>
    <a:srgbClr val="E9E9E9"/>
    <a:srgbClr val="51B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543" autoAdjust="0"/>
  </p:normalViewPr>
  <p:slideViewPr>
    <p:cSldViewPr snapToGrid="0" showGuides="1">
      <p:cViewPr>
        <p:scale>
          <a:sx n="70" d="100"/>
          <a:sy n="70" d="100"/>
        </p:scale>
        <p:origin x="1114" y="5"/>
      </p:cViewPr>
      <p:guideLst>
        <p:guide orient="horz" pos="2160"/>
        <p:guide pos="3840"/>
        <p:guide pos="2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font" Target="fonts/font9.fntdata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DB3D-3D7D-48F1-98AC-04F23E80C3F3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567-52B9-4B40-9CFF-7C0ECC5D5FE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DB3D-3D7D-48F1-98AC-04F23E80C3F3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567-52B9-4B40-9CFF-7C0ECC5D5FE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DB3D-3D7D-48F1-98AC-04F23E80C3F3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567-52B9-4B40-9CFF-7C0ECC5D5FE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DB3D-3D7D-48F1-98AC-04F23E80C3F3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567-52B9-4B40-9CFF-7C0ECC5D5FE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DB3D-3D7D-48F1-98AC-04F23E80C3F3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567-52B9-4B40-9CFF-7C0ECC5D5FE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DB3D-3D7D-48F1-98AC-04F23E80C3F3}" type="datetimeFigureOut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567-52B9-4B40-9CFF-7C0ECC5D5FE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DB3D-3D7D-48F1-98AC-04F23E80C3F3}" type="datetimeFigureOut">
              <a:rPr lang="ru-RU" smtClean="0"/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567-52B9-4B40-9CFF-7C0ECC5D5FE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DB3D-3D7D-48F1-98AC-04F23E80C3F3}" type="datetimeFigureOut">
              <a:rPr lang="ru-RU" smtClean="0"/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567-52B9-4B40-9CFF-7C0ECC5D5FE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DB3D-3D7D-48F1-98AC-04F23E80C3F3}" type="datetimeFigureOut">
              <a:rPr lang="ru-RU" smtClean="0"/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567-52B9-4B40-9CFF-7C0ECC5D5FE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DB3D-3D7D-48F1-98AC-04F23E80C3F3}" type="datetimeFigureOut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567-52B9-4B40-9CFF-7C0ECC5D5FE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DB3D-3D7D-48F1-98AC-04F23E80C3F3}" type="datetimeFigureOut">
              <a:rPr lang="ru-RU" smtClean="0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567-52B9-4B40-9CFF-7C0ECC5D5FE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2DB3D-3D7D-48F1-98AC-04F23E80C3F3}" type="datetimeFigureOut">
              <a:rPr lang="ru-RU" smtClean="0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B1567-52B9-4B40-9CFF-7C0ECC5D5FE4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вал 28"/>
          <p:cNvSpPr/>
          <p:nvPr/>
        </p:nvSpPr>
        <p:spPr>
          <a:xfrm>
            <a:off x="-2307234" y="2420815"/>
            <a:ext cx="7105879" cy="7105879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5249306" y="-1428025"/>
            <a:ext cx="9782233" cy="9834347"/>
          </a:xfrm>
          <a:prstGeom prst="ellipse">
            <a:avLst/>
          </a:prstGeom>
          <a:solidFill>
            <a:srgbClr val="A0DAE5">
              <a:alpha val="18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1517461" y="3601994"/>
            <a:ext cx="1229762" cy="369554"/>
            <a:chOff x="277218" y="156118"/>
            <a:chExt cx="1229762" cy="369554"/>
          </a:xfrm>
        </p:grpSpPr>
        <p:sp>
          <p:nvSpPr>
            <p:cNvPr id="19" name="Овал 18"/>
            <p:cNvSpPr/>
            <p:nvPr/>
          </p:nvSpPr>
          <p:spPr>
            <a:xfrm>
              <a:off x="277218" y="156118"/>
              <a:ext cx="369554" cy="369554"/>
            </a:xfrm>
            <a:prstGeom prst="ellipse">
              <a:avLst/>
            </a:prstGeom>
            <a:solidFill>
              <a:srgbClr val="51BAC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707322" y="156118"/>
              <a:ext cx="369554" cy="369554"/>
            </a:xfrm>
            <a:prstGeom prst="ellipse">
              <a:avLst/>
            </a:prstGeom>
            <a:solidFill>
              <a:srgbClr val="A0DA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1137426" y="156118"/>
              <a:ext cx="369554" cy="369554"/>
            </a:xfrm>
            <a:prstGeom prst="ellipse">
              <a:avLst/>
            </a:prstGeom>
            <a:solidFill>
              <a:srgbClr val="C7C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33195" y="212090"/>
            <a:ext cx="10107930" cy="2859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indent="0" algn="ctr">
              <a:buNone/>
            </a:pPr>
            <a:r>
              <a:rPr lang="ru-RU" altLang="en-US" sz="1200" dirty="0">
                <a:latin typeface="Montserrat SemiBold" panose="00000700000000000000" pitchFamily="2" charset="-52"/>
                <a:ea typeface="Petrona Bold" pitchFamily="34" charset="-122"/>
                <a:cs typeface="Petrona Bold" pitchFamily="34" charset="-120"/>
              </a:rPr>
              <a:t>Муниципальное автономное дошкольное образовательное учреждение </a:t>
            </a:r>
            <a:endParaRPr lang="ru-RU" altLang="en-US" sz="1200" dirty="0">
              <a:latin typeface="Montserrat SemiBold" panose="00000700000000000000" pitchFamily="2" charset="-52"/>
              <a:ea typeface="Petrona Bold" pitchFamily="34" charset="-122"/>
              <a:cs typeface="Petrona Bold" pitchFamily="34" charset="-120"/>
            </a:endParaRPr>
          </a:p>
          <a:p>
            <a:pPr marL="0" indent="0" algn="ctr">
              <a:buNone/>
            </a:pPr>
            <a:r>
              <a:rPr lang="ru-RU" altLang="en-US" sz="1200" dirty="0">
                <a:latin typeface="Montserrat SemiBold" panose="00000700000000000000" pitchFamily="2" charset="-52"/>
                <a:ea typeface="Petrona Bold" pitchFamily="34" charset="-122"/>
                <a:cs typeface="Petrona Bold" pitchFamily="34" charset="-120"/>
              </a:rPr>
              <a:t>«Детский сад № 7 «Полянка»</a:t>
            </a:r>
            <a:endParaRPr lang="en-US" sz="3600" dirty="0">
              <a:latin typeface="Montserrat SemiBold" panose="00000700000000000000" pitchFamily="2" charset="-52"/>
              <a:ea typeface="Petrona Bold" pitchFamily="34" charset="-122"/>
              <a:cs typeface="Petrona Bold" pitchFamily="34" charset="-120"/>
            </a:endParaRPr>
          </a:p>
          <a:p>
            <a:pPr marL="0" indent="0">
              <a:buNone/>
            </a:pPr>
            <a:endParaRPr lang="en-US" sz="3600" dirty="0">
              <a:latin typeface="Montserrat SemiBold" panose="00000700000000000000" pitchFamily="2" charset="-52"/>
              <a:ea typeface="Petrona Bold" pitchFamily="34" charset="-122"/>
              <a:cs typeface="Petrona Bold" pitchFamily="34" charset="-120"/>
            </a:endParaRPr>
          </a:p>
          <a:p>
            <a:pPr marL="0" indent="0">
              <a:buNone/>
            </a:pPr>
            <a:r>
              <a:rPr lang="en-US" sz="3600" dirty="0">
                <a:latin typeface="Montserrat SemiBold" panose="00000700000000000000" pitchFamily="2" charset="-52"/>
                <a:ea typeface="Petrona Bold" pitchFamily="34" charset="-122"/>
                <a:cs typeface="Petrona Bold" pitchFamily="34" charset="-120"/>
              </a:rPr>
              <a:t>Воспитание нравственных качеств детей среднего</a:t>
            </a:r>
            <a:r>
              <a:rPr lang="ru-RU" sz="3600" dirty="0">
                <a:latin typeface="Montserrat SemiBold" panose="00000700000000000000" pitchFamily="2" charset="-52"/>
                <a:ea typeface="Petrona Bold" pitchFamily="34" charset="-122"/>
                <a:cs typeface="Petrona Bold" pitchFamily="34" charset="-120"/>
              </a:rPr>
              <a:t> дошкольного </a:t>
            </a:r>
            <a:r>
              <a:rPr lang="en-US" sz="3600" dirty="0">
                <a:latin typeface="Montserrat SemiBold" panose="00000700000000000000" pitchFamily="2" charset="-52"/>
                <a:ea typeface="Petrona Bold" pitchFamily="34" charset="-122"/>
                <a:cs typeface="Petrona Bold" pitchFamily="34" charset="-120"/>
              </a:rPr>
              <a:t>возраста </a:t>
            </a:r>
            <a:endParaRPr lang="ru-RU" sz="3600" dirty="0">
              <a:latin typeface="Montserrat SemiBold" panose="00000700000000000000" pitchFamily="2" charset="-52"/>
              <a:ea typeface="Petrona Bold" pitchFamily="34" charset="-122"/>
              <a:cs typeface="Petrona Bold" pitchFamily="34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36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  <a:cs typeface="Petrona Bold" pitchFamily="34" charset="-120"/>
              </a:rPr>
              <a:t>посредством народных сказок</a:t>
            </a:r>
            <a:endParaRPr lang="en-US" sz="3600" dirty="0">
              <a:solidFill>
                <a:srgbClr val="32A2B8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  <a:solidFill>
            <a:srgbClr val="A0D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1517650" y="4478020"/>
            <a:ext cx="10186035" cy="1932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indent="0">
              <a:buNone/>
            </a:pP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Народные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сказки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–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это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бесценное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сокровище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нашей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культуры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,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передающее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из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поколения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в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поколение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не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только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захватывающие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истории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,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но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и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ценные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нравственные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уроки</a:t>
            </a:r>
            <a:r>
              <a:rPr lang="en-US" sz="2000" dirty="0">
                <a:latin typeface="Montserrat" panose="00000500000000000000" pitchFamily="2" charset="-52"/>
                <a:ea typeface="Nobile" pitchFamily="34" charset="-122"/>
                <a:cs typeface="Nobile" pitchFamily="34" charset="-120"/>
              </a:rPr>
              <a:t>. </a:t>
            </a:r>
            <a:endParaRPr lang="en-US" sz="2000" dirty="0">
              <a:latin typeface="Montserrat" panose="00000500000000000000" pitchFamily="2" charset="-52"/>
              <a:ea typeface="Nobile" pitchFamily="34" charset="-122"/>
              <a:cs typeface="Nobile" pitchFamily="34" charset="-120"/>
            </a:endParaRPr>
          </a:p>
          <a:p>
            <a:pPr marL="0" indent="0">
              <a:buNone/>
            </a:pPr>
            <a:endParaRPr lang="en-US" sz="2000" dirty="0">
              <a:latin typeface="Montserrat" panose="00000500000000000000" pitchFamily="2" charset="-52"/>
            </a:endParaRPr>
          </a:p>
          <a:p>
            <a:pPr marL="0" indent="0" algn="r">
              <a:buNone/>
            </a:pPr>
            <a:r>
              <a:rPr lang="ru-RU" sz="2000" dirty="0">
                <a:latin typeface="Montserrat" panose="00000500000000000000" pitchFamily="2" charset="-52"/>
              </a:rPr>
              <a:t>Воспитатель</a:t>
            </a:r>
            <a:endParaRPr lang="ru-RU" sz="2000" dirty="0">
              <a:latin typeface="Montserrat" panose="00000500000000000000" pitchFamily="2" charset="-52"/>
            </a:endParaRPr>
          </a:p>
          <a:p>
            <a:pPr marL="0" indent="0" algn="r">
              <a:buNone/>
            </a:pPr>
            <a:r>
              <a:rPr lang="ru-RU" sz="2000" dirty="0">
                <a:latin typeface="Montserrat" panose="00000500000000000000" pitchFamily="2" charset="-52"/>
              </a:rPr>
              <a:t>Жучкова О.И</a:t>
            </a:r>
            <a:endParaRPr lang="ru-RU" sz="2000" dirty="0">
              <a:latin typeface="Montserrat" panose="00000500000000000000" pitchFamily="2" charset="-5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326652" y="3554365"/>
            <a:ext cx="7739131" cy="7739131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7306289" y="-1736508"/>
            <a:ext cx="7739131" cy="7739131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 0"/>
          <p:cNvSpPr/>
          <p:nvPr/>
        </p:nvSpPr>
        <p:spPr>
          <a:xfrm>
            <a:off x="407988" y="868236"/>
            <a:ext cx="9205059" cy="11359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Роль педагога в процессе ознакомления </a:t>
            </a:r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с </a:t>
            </a:r>
            <a:r>
              <a:rPr lang="en-US" sz="3200" dirty="0" err="1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народными</a:t>
            </a:r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сказками</a:t>
            </a:r>
            <a:endParaRPr lang="en-US" sz="3200" dirty="0">
              <a:solidFill>
                <a:srgbClr val="000000"/>
              </a:solidFill>
              <a:latin typeface="Montserrat SemiBold" panose="00000700000000000000" pitchFamily="2" charset="-52"/>
              <a:ea typeface="Petrona Bold" pitchFamily="34" charset="-122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97018" y="189701"/>
            <a:ext cx="11397964" cy="523220"/>
            <a:chOff x="296745" y="158127"/>
            <a:chExt cx="11397964" cy="52322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296745" y="234960"/>
              <a:ext cx="1229762" cy="369554"/>
              <a:chOff x="277218" y="156118"/>
              <a:chExt cx="1229762" cy="369554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277218" y="156118"/>
                <a:ext cx="369554" cy="369554"/>
              </a:xfrm>
              <a:prstGeom prst="ellipse">
                <a:avLst/>
              </a:prstGeom>
              <a:solidFill>
                <a:srgbClr val="51BAC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Овал 7"/>
              <p:cNvSpPr/>
              <p:nvPr/>
            </p:nvSpPr>
            <p:spPr>
              <a:xfrm>
                <a:off x="707322" y="156118"/>
                <a:ext cx="369554" cy="369554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1137426" y="156118"/>
                <a:ext cx="369554" cy="369554"/>
              </a:xfrm>
              <a:prstGeom prst="ellipse">
                <a:avLst/>
              </a:prstGeom>
              <a:solidFill>
                <a:srgbClr val="C7C7C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587057" y="158127"/>
              <a:ext cx="101076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Воспитание нравственных качеств детей среднего</a:t>
              </a:r>
              <a:r>
                <a:rPr lang="ru-RU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 дошкольного </a:t>
              </a: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возраста </a:t>
              </a:r>
              <a:endParaRPr lang="ru-RU" sz="1400" dirty="0">
                <a:solidFill>
                  <a:srgbClr val="51BACF"/>
                </a:solidFill>
                <a:latin typeface="Montserrat" panose="00000500000000000000" pitchFamily="2" charset="-52"/>
                <a:ea typeface="Petrona Bold" pitchFamily="34" charset="-122"/>
                <a:cs typeface="Petrona Bold" pitchFamily="34" charset="-120"/>
              </a:endParaRPr>
            </a:p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посредством народных сказок</a:t>
              </a:r>
              <a:endParaRPr lang="en-US" sz="1400" dirty="0">
                <a:solidFill>
                  <a:srgbClr val="51BACF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654934" y="2030079"/>
            <a:ext cx="8147024" cy="1128256"/>
            <a:chOff x="3654934" y="2030079"/>
            <a:chExt cx="8147024" cy="1128256"/>
          </a:xfrm>
        </p:grpSpPr>
        <p:sp>
          <p:nvSpPr>
            <p:cNvPr id="12" name="Прямоугольник: скругленные углы 11"/>
            <p:cNvSpPr/>
            <p:nvPr/>
          </p:nvSpPr>
          <p:spPr>
            <a:xfrm>
              <a:off x="3654934" y="2030079"/>
              <a:ext cx="8147024" cy="1128256"/>
            </a:xfrm>
            <a:prstGeom prst="roundRect">
              <a:avLst>
                <a:gd name="adj" fmla="val 15943"/>
              </a:avLst>
            </a:prstGeom>
            <a:solidFill>
              <a:srgbClr val="DBF1F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95398" y="2236330"/>
              <a:ext cx="6273888" cy="6431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150"/>
                </a:lnSpc>
              </a:pP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Педагог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играет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b="1" dirty="0" err="1">
                  <a:latin typeface="Montserrat" panose="00000500000000000000" pitchFamily="2" charset="-52"/>
                  <a:ea typeface="Inter" pitchFamily="34" charset="-122"/>
                </a:rPr>
                <a:t>ключевую</a:t>
              </a:r>
              <a:r>
                <a:rPr lang="en-US" b="1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b="1" dirty="0" err="1">
                  <a:latin typeface="Montserrat" panose="00000500000000000000" pitchFamily="2" charset="-52"/>
                  <a:ea typeface="Inter" pitchFamily="34" charset="-122"/>
                </a:rPr>
                <a:t>роль</a:t>
              </a:r>
              <a:r>
                <a:rPr lang="en-US" b="1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в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процессе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ознакомления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детей с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народными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сказками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. </a:t>
              </a:r>
              <a:endParaRPr lang="ru-RU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687591" y="3429000"/>
            <a:ext cx="3788229" cy="3131466"/>
            <a:chOff x="3687591" y="3429000"/>
            <a:chExt cx="3788229" cy="3131466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3687591" y="3429000"/>
              <a:ext cx="3788229" cy="3131466"/>
            </a:xfrm>
            <a:prstGeom prst="roundRect">
              <a:avLst>
                <a:gd name="adj" fmla="val 7281"/>
              </a:avLst>
            </a:prstGeom>
            <a:solidFill>
              <a:schemeClr val="bg1"/>
            </a:solidFill>
            <a:ln w="31750">
              <a:solidFill>
                <a:srgbClr val="DBF1F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95397" y="4340630"/>
              <a:ext cx="316057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Он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должен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не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только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читать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сказки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, </a:t>
              </a:r>
              <a:endParaRPr lang="ru-RU" sz="1700" dirty="0">
                <a:latin typeface="Montserrat" panose="00000500000000000000" pitchFamily="2" charset="-52"/>
                <a:ea typeface="Inter" pitchFamily="34" charset="-122"/>
              </a:endParaRPr>
            </a:p>
            <a:p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но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и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помогать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детям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понять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их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смысл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,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выделить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главные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идеи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и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нравственные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уроки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. </a:t>
              </a:r>
              <a:endParaRPr lang="ru-RU" sz="1700" dirty="0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3739" y="3587005"/>
              <a:ext cx="681073" cy="681073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7995783" y="3429000"/>
            <a:ext cx="3788229" cy="3402131"/>
            <a:chOff x="7995783" y="3429000"/>
            <a:chExt cx="3788229" cy="3402131"/>
          </a:xfrm>
        </p:grpSpPr>
        <p:sp>
          <p:nvSpPr>
            <p:cNvPr id="16" name="Прямоугольник: скругленные углы 15"/>
            <p:cNvSpPr/>
            <p:nvPr/>
          </p:nvSpPr>
          <p:spPr>
            <a:xfrm>
              <a:off x="7995783" y="3429000"/>
              <a:ext cx="3788229" cy="3131466"/>
            </a:xfrm>
            <a:prstGeom prst="roundRect">
              <a:avLst>
                <a:gd name="adj" fmla="val 7281"/>
              </a:avLst>
            </a:prstGeom>
            <a:solidFill>
              <a:schemeClr val="bg1"/>
            </a:solidFill>
            <a:ln w="31750">
              <a:solidFill>
                <a:srgbClr val="DBF1F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 1"/>
            <p:cNvSpPr/>
            <p:nvPr/>
          </p:nvSpPr>
          <p:spPr>
            <a:xfrm>
              <a:off x="8250732" y="4340630"/>
              <a:ext cx="3440525" cy="2490501"/>
            </a:xfrm>
            <a:prstGeom prst="rect">
              <a:avLst/>
            </a:prstGeom>
          </p:spPr>
          <p:txBody>
            <a:bodyPr wrap="square" lIns="0" tIns="0" rIns="0" bIns="0" rtlCol="0" anchor="t"/>
            <a:lstStyle/>
            <a:p>
              <a:pPr>
                <a:lnSpc>
                  <a:spcPts val="2150"/>
                </a:lnSpc>
              </a:pP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Важно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задавать детям вопросы,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стимулировать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endParaRPr lang="ru-RU" sz="1700" dirty="0">
                <a:latin typeface="Montserrat" panose="00000500000000000000" pitchFamily="2" charset="-52"/>
                <a:ea typeface="Inter" pitchFamily="34" charset="-122"/>
              </a:endParaRPr>
            </a:p>
            <a:p>
              <a:pPr>
                <a:lnSpc>
                  <a:spcPts val="2150"/>
                </a:lnSpc>
              </a:pP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их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к размышлениям и обсуждениям,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использовать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 различные методы и приемы для повышения интереса к </a:t>
              </a:r>
              <a:r>
                <a:rPr lang="en-US" sz="1700" dirty="0" err="1">
                  <a:latin typeface="Montserrat" panose="00000500000000000000" pitchFamily="2" charset="-52"/>
                  <a:ea typeface="Inter" pitchFamily="34" charset="-122"/>
                </a:rPr>
                <a:t>сказкам</a:t>
              </a:r>
              <a:r>
                <a:rPr lang="en-US" sz="1700" dirty="0">
                  <a:latin typeface="Montserrat" panose="00000500000000000000" pitchFamily="2" charset="-52"/>
                  <a:ea typeface="Inter" pitchFamily="34" charset="-122"/>
                </a:rPr>
                <a:t>.</a:t>
              </a:r>
              <a:endParaRPr lang="en-US" sz="1700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732" y="3554365"/>
              <a:ext cx="681073" cy="681073"/>
            </a:xfrm>
            <a:prstGeom prst="rect">
              <a:avLst/>
            </a:prstGeom>
          </p:spPr>
        </p:pic>
      </p:grpSp>
      <p:pic>
        <p:nvPicPr>
          <p:cNvPr id="10" name="Изображение 9" descr="tBG7xRVCQN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05" y="2089150"/>
            <a:ext cx="3089910" cy="423608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7988" y="812263"/>
            <a:ext cx="7556421" cy="11036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Мониторинг результатов</a:t>
            </a:r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 нравственного </a:t>
            </a:r>
            <a:r>
              <a:rPr lang="en-US" sz="3200" dirty="0" err="1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развития</a:t>
            </a:r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 детей</a:t>
            </a:r>
            <a:endParaRPr lang="en-US" sz="3200" dirty="0">
              <a:solidFill>
                <a:srgbClr val="000000"/>
              </a:solidFill>
              <a:latin typeface="Montserrat SemiBold" panose="00000700000000000000" pitchFamily="2" charset="-52"/>
              <a:ea typeface="Petrona Bold" pitchFamily="34" charset="-122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97018" y="189701"/>
            <a:ext cx="11397964" cy="523220"/>
            <a:chOff x="296745" y="158127"/>
            <a:chExt cx="11397964" cy="52322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296745" y="234960"/>
              <a:ext cx="1229762" cy="369554"/>
              <a:chOff x="277218" y="156118"/>
              <a:chExt cx="1229762" cy="369554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277218" y="156118"/>
                <a:ext cx="369554" cy="369554"/>
              </a:xfrm>
              <a:prstGeom prst="ellipse">
                <a:avLst/>
              </a:prstGeom>
              <a:solidFill>
                <a:srgbClr val="51BAC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Овал 7"/>
              <p:cNvSpPr/>
              <p:nvPr/>
            </p:nvSpPr>
            <p:spPr>
              <a:xfrm>
                <a:off x="707322" y="156118"/>
                <a:ext cx="369554" cy="369554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1137426" y="156118"/>
                <a:ext cx="369554" cy="369554"/>
              </a:xfrm>
              <a:prstGeom prst="ellipse">
                <a:avLst/>
              </a:prstGeom>
              <a:solidFill>
                <a:srgbClr val="C7C7C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587057" y="158127"/>
              <a:ext cx="101076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Воспитание нравственных качеств детей среднего</a:t>
              </a:r>
              <a:r>
                <a:rPr lang="ru-RU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 дошкольного </a:t>
              </a: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возраста </a:t>
              </a:r>
              <a:endParaRPr lang="ru-RU" sz="1400" dirty="0">
                <a:solidFill>
                  <a:srgbClr val="51BACF"/>
                </a:solidFill>
                <a:latin typeface="Montserrat" panose="00000500000000000000" pitchFamily="2" charset="-52"/>
                <a:ea typeface="Petrona Bold" pitchFamily="34" charset="-122"/>
                <a:cs typeface="Petrona Bold" pitchFamily="34" charset="-120"/>
              </a:endParaRPr>
            </a:p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посредством народных сказок</a:t>
              </a:r>
              <a:endParaRPr lang="en-US" sz="1400" dirty="0">
                <a:solidFill>
                  <a:srgbClr val="51BACF"/>
                </a:solidFill>
                <a:latin typeface="Montserrat" panose="00000500000000000000" pitchFamily="2" charset="-52"/>
              </a:endParaRPr>
            </a:p>
          </p:txBody>
        </p:sp>
      </p:grpSp>
      <p:pic>
        <p:nvPicPr>
          <p:cNvPr id="2052" name="Picture 4" descr="Девушка читает в одиночестве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417" y="560168"/>
            <a:ext cx="4195201" cy="62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407988" y="3512087"/>
            <a:ext cx="6896326" cy="3139304"/>
            <a:chOff x="407988" y="3476905"/>
            <a:chExt cx="6896326" cy="31393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Прямоугольник: скругленные углы 11"/>
            <p:cNvSpPr/>
            <p:nvPr/>
          </p:nvSpPr>
          <p:spPr>
            <a:xfrm>
              <a:off x="407988" y="3476905"/>
              <a:ext cx="6896326" cy="3139304"/>
            </a:xfrm>
            <a:prstGeom prst="roundRect">
              <a:avLst>
                <a:gd name="adj" fmla="val 7998"/>
              </a:avLst>
            </a:prstGeom>
            <a:solidFill>
              <a:srgbClr val="DBF1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8714" y="4150814"/>
              <a:ext cx="6096000" cy="2245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2400" b="1" dirty="0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01.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Наблюдение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за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поведением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детей </a:t>
              </a:r>
              <a:endParaRPr lang="ru-RU" dirty="0">
                <a:latin typeface="Montserrat" panose="00000500000000000000" pitchFamily="2" charset="-52"/>
                <a:ea typeface="Inter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ru-RU" sz="2400" b="1" dirty="0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02.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Проведение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бесед</a:t>
              </a:r>
              <a:endParaRPr lang="ru-RU" dirty="0">
                <a:latin typeface="Montserrat" panose="00000500000000000000" pitchFamily="2" charset="-52"/>
                <a:ea typeface="Inter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ru-RU" sz="2400" b="1" dirty="0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03.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Анкетирование</a:t>
              </a:r>
              <a:endParaRPr lang="ru-RU" dirty="0">
                <a:latin typeface="Montserrat" panose="00000500000000000000" pitchFamily="2" charset="-52"/>
                <a:ea typeface="Inter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ru-RU" sz="2400" b="1" dirty="0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04.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Анализ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творческих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работ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детей</a:t>
              </a:r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1323" y="3650677"/>
              <a:ext cx="63417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Для</a:t>
              </a:r>
              <a:r>
                <a:rPr lang="en-US" b="1" dirty="0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b="1" dirty="0" err="1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этого</a:t>
              </a:r>
              <a:r>
                <a:rPr lang="en-US" b="1" dirty="0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b="1" dirty="0" err="1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можно</a:t>
              </a:r>
              <a:r>
                <a:rPr lang="en-US" b="1" dirty="0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b="1" dirty="0" err="1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использовать</a:t>
              </a:r>
              <a:r>
                <a:rPr lang="en-US" b="1" dirty="0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b="1" dirty="0" err="1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разные</a:t>
              </a:r>
              <a:r>
                <a:rPr lang="en-US" b="1" dirty="0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b="1" dirty="0" err="1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методы</a:t>
              </a:r>
              <a:r>
                <a:rPr lang="en-US" b="1" dirty="0">
                  <a:solidFill>
                    <a:srgbClr val="32A2B8"/>
                  </a:solidFill>
                  <a:latin typeface="Montserrat" panose="00000500000000000000" pitchFamily="2" charset="-52"/>
                  <a:ea typeface="Inter" pitchFamily="34" charset="-122"/>
                </a:rPr>
                <a:t>: </a:t>
              </a:r>
              <a:endParaRPr lang="ru-RU" b="1" dirty="0">
                <a:solidFill>
                  <a:srgbClr val="32A2B8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97017" y="1915887"/>
            <a:ext cx="6907297" cy="1350845"/>
            <a:chOff x="397017" y="1915887"/>
            <a:chExt cx="6907297" cy="1350845"/>
          </a:xfrm>
        </p:grpSpPr>
        <p:sp>
          <p:nvSpPr>
            <p:cNvPr id="3" name="Text 1"/>
            <p:cNvSpPr/>
            <p:nvPr/>
          </p:nvSpPr>
          <p:spPr>
            <a:xfrm>
              <a:off x="712788" y="2015229"/>
              <a:ext cx="6286726" cy="1251503"/>
            </a:xfrm>
            <a:prstGeom prst="rect">
              <a:avLst/>
            </a:prstGeom>
          </p:spPr>
          <p:txBody>
            <a:bodyPr wrap="square" lIns="0" tIns="0" rIns="0" bIns="0" rtlCol="0" anchor="t"/>
            <a:lstStyle/>
            <a:p>
              <a:pPr>
                <a:lnSpc>
                  <a:spcPts val="2150"/>
                </a:lnSpc>
              </a:pP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Мониторинг результатов нравственного развития детей позволяет оценить эффективность применения сказок в воспитательном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процессе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endParaRPr lang="ru-RU" dirty="0">
                <a:latin typeface="Montserrat" panose="00000500000000000000" pitchFamily="2" charset="-52"/>
                <a:ea typeface="Inter" pitchFamily="34" charset="-122"/>
              </a:endParaRPr>
            </a:p>
            <a:p>
              <a:pPr>
                <a:lnSpc>
                  <a:spcPts val="2150"/>
                </a:lnSpc>
              </a:pP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и внести необходимые коррективы. </a:t>
              </a:r>
              <a:endParaRPr lang="en-US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sp>
          <p:nvSpPr>
            <p:cNvPr id="17" name="Прямоугольник: скругленные углы 16"/>
            <p:cNvSpPr/>
            <p:nvPr/>
          </p:nvSpPr>
          <p:spPr>
            <a:xfrm>
              <a:off x="397017" y="1915887"/>
              <a:ext cx="6907297" cy="1293590"/>
            </a:xfrm>
            <a:prstGeom prst="roundRect">
              <a:avLst>
                <a:gd name="adj" fmla="val 10612"/>
              </a:avLst>
            </a:prstGeom>
            <a:noFill/>
            <a:ln w="25400">
              <a:solidFill>
                <a:srgbClr val="C7C7C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Овал 17"/>
          <p:cNvSpPr/>
          <p:nvPr/>
        </p:nvSpPr>
        <p:spPr>
          <a:xfrm>
            <a:off x="9390238" y="-2688130"/>
            <a:ext cx="5104760" cy="5104760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-2681437" y="712921"/>
            <a:ext cx="5861637" cy="5861637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5033590" y="5007180"/>
            <a:ext cx="5861637" cy="5861637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вал 28"/>
          <p:cNvSpPr/>
          <p:nvPr/>
        </p:nvSpPr>
        <p:spPr>
          <a:xfrm>
            <a:off x="-2307234" y="2420815"/>
            <a:ext cx="7105879" cy="7105879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4798645" y="-3977833"/>
            <a:ext cx="9782233" cy="9834347"/>
          </a:xfrm>
          <a:prstGeom prst="ellipse">
            <a:avLst/>
          </a:prstGeom>
          <a:solidFill>
            <a:srgbClr val="A0DAE5">
              <a:alpha val="18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1702960" y="1588137"/>
            <a:ext cx="1229762" cy="369554"/>
            <a:chOff x="277218" y="156118"/>
            <a:chExt cx="1229762" cy="369554"/>
          </a:xfrm>
        </p:grpSpPr>
        <p:sp>
          <p:nvSpPr>
            <p:cNvPr id="19" name="Овал 18"/>
            <p:cNvSpPr/>
            <p:nvPr/>
          </p:nvSpPr>
          <p:spPr>
            <a:xfrm>
              <a:off x="277218" y="156118"/>
              <a:ext cx="369554" cy="369554"/>
            </a:xfrm>
            <a:prstGeom prst="ellipse">
              <a:avLst/>
            </a:prstGeom>
            <a:solidFill>
              <a:srgbClr val="51BAC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707322" y="156118"/>
              <a:ext cx="369554" cy="369554"/>
            </a:xfrm>
            <a:prstGeom prst="ellipse">
              <a:avLst/>
            </a:prstGeom>
            <a:solidFill>
              <a:srgbClr val="A0DA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1137426" y="156118"/>
              <a:ext cx="369554" cy="369554"/>
            </a:xfrm>
            <a:prstGeom prst="ellipse">
              <a:avLst/>
            </a:prstGeom>
            <a:solidFill>
              <a:srgbClr val="C7C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  <a:solidFill>
            <a:srgbClr val="A0D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554982" y="2501961"/>
            <a:ext cx="49359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latin typeface="Montserrat SemiBold" panose="00000700000000000000" pitchFamily="2" charset="-52"/>
              </a:rPr>
              <a:t>Спасибо</a:t>
            </a:r>
            <a:endParaRPr lang="ru-RU" sz="5400" dirty="0">
              <a:latin typeface="Montserrat SemiBold" panose="00000700000000000000" pitchFamily="2" charset="-52"/>
            </a:endParaRPr>
          </a:p>
          <a:p>
            <a:r>
              <a:rPr lang="ru-RU" sz="5400" dirty="0">
                <a:latin typeface="Montserrat SemiBold" panose="00000700000000000000" pitchFamily="2" charset="-52"/>
              </a:rPr>
              <a:t>за внимание</a:t>
            </a:r>
            <a:endParaRPr lang="ru-RU" sz="5400" dirty="0">
              <a:latin typeface="Montserrat SemiBold" panose="00000700000000000000" pitchFamily="2" charset="-5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Овал 43"/>
          <p:cNvSpPr/>
          <p:nvPr/>
        </p:nvSpPr>
        <p:spPr>
          <a:xfrm>
            <a:off x="2262613" y="4507272"/>
            <a:ext cx="7105879" cy="7105879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/>
          <p:cNvSpPr/>
          <p:nvPr/>
        </p:nvSpPr>
        <p:spPr>
          <a:xfrm>
            <a:off x="8624864" y="-2235892"/>
            <a:ext cx="5689387" cy="5743960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 0"/>
          <p:cNvSpPr/>
          <p:nvPr/>
        </p:nvSpPr>
        <p:spPr>
          <a:xfrm>
            <a:off x="397018" y="962416"/>
            <a:ext cx="8253765" cy="10970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  <a:cs typeface="Petrona Bold" pitchFamily="34" charset="-120"/>
              </a:rPr>
              <a:t>Важность нравственного воспитания </a:t>
            </a:r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  <a:cs typeface="Petrona Bold" pitchFamily="34" charset="-120"/>
              </a:rPr>
              <a:t>в развитии ребенка</a:t>
            </a:r>
            <a:endParaRPr lang="en-US" sz="3200" dirty="0">
              <a:solidFill>
                <a:srgbClr val="32A2B8"/>
              </a:solidFill>
              <a:latin typeface="Montserrat SemiBold" panose="00000700000000000000" pitchFamily="2" charset="-52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97018" y="189701"/>
            <a:ext cx="11397964" cy="523220"/>
            <a:chOff x="296745" y="158127"/>
            <a:chExt cx="11397964" cy="52322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96745" y="234960"/>
              <a:ext cx="1229762" cy="369554"/>
              <a:chOff x="277218" y="156118"/>
              <a:chExt cx="1229762" cy="369554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277218" y="156118"/>
                <a:ext cx="369554" cy="369554"/>
              </a:xfrm>
              <a:prstGeom prst="ellipse">
                <a:avLst/>
              </a:prstGeom>
              <a:solidFill>
                <a:srgbClr val="51BAC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707322" y="156118"/>
                <a:ext cx="369554" cy="369554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1137426" y="156118"/>
                <a:ext cx="369554" cy="369554"/>
              </a:xfrm>
              <a:prstGeom prst="ellipse">
                <a:avLst/>
              </a:prstGeom>
              <a:solidFill>
                <a:srgbClr val="C7C7C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587057" y="158127"/>
              <a:ext cx="101076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Воспитание нравственных качеств детей среднего</a:t>
              </a:r>
              <a:r>
                <a:rPr lang="ru-RU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 дошкольного </a:t>
              </a: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возраста </a:t>
              </a:r>
              <a:endParaRPr lang="ru-RU" sz="1400" dirty="0">
                <a:solidFill>
                  <a:srgbClr val="51BACF"/>
                </a:solidFill>
                <a:latin typeface="Montserrat" panose="00000500000000000000" pitchFamily="2" charset="-52"/>
                <a:ea typeface="Petrona Bold" pitchFamily="34" charset="-122"/>
                <a:cs typeface="Petrona Bold" pitchFamily="34" charset="-120"/>
              </a:endParaRPr>
            </a:p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посредством народных сказок</a:t>
              </a:r>
              <a:endParaRPr lang="en-US" sz="1400" dirty="0">
                <a:solidFill>
                  <a:srgbClr val="51BACF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451453" y="2416375"/>
            <a:ext cx="5336558" cy="1711524"/>
            <a:chOff x="6451453" y="2416375"/>
            <a:chExt cx="5336558" cy="1711524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7527584" y="2416375"/>
              <a:ext cx="4260427" cy="1711524"/>
              <a:chOff x="7534555" y="2144214"/>
              <a:chExt cx="4260427" cy="1711524"/>
            </a:xfrm>
          </p:grpSpPr>
          <p:sp>
            <p:nvSpPr>
              <p:cNvPr id="5" name="Text 7"/>
              <p:cNvSpPr/>
              <p:nvPr/>
            </p:nvSpPr>
            <p:spPr>
              <a:xfrm>
                <a:off x="7534555" y="2144214"/>
                <a:ext cx="2696289" cy="27420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>
                  <a:lnSpc>
                    <a:spcPts val="2150"/>
                  </a:lnSpc>
                  <a:buNone/>
                </a:pPr>
                <a:r>
                  <a:rPr lang="en-US" b="1" dirty="0">
                    <a:latin typeface="Montserrat" panose="00000500000000000000" pitchFamily="2" charset="-52"/>
                    <a:ea typeface="Petrona Bold" pitchFamily="34" charset="-122"/>
                    <a:cs typeface="Petrona Bold" pitchFamily="34" charset="-120"/>
                  </a:rPr>
                  <a:t>Социальная адаптация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6" name="Text 8"/>
              <p:cNvSpPr/>
              <p:nvPr/>
            </p:nvSpPr>
            <p:spPr>
              <a:xfrm>
                <a:off x="7534555" y="2518666"/>
                <a:ext cx="4260427" cy="13370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 marL="0" indent="0">
                  <a:lnSpc>
                    <a:spcPts val="2100"/>
                  </a:lnSpc>
                  <a:buNone/>
                </a:pP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Развитие нравственных качеств помогает ребенку адаптироваться в обществе, </a:t>
                </a:r>
                <a:r>
                  <a:rPr lang="en-US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взаимодействовать</a:t>
                </a: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 </a:t>
                </a:r>
                <a:endParaRPr lang="ru-RU" dirty="0">
                  <a:latin typeface="Montserrat" panose="00000500000000000000" pitchFamily="2" charset="-52"/>
                  <a:ea typeface="Inter" pitchFamily="34" charset="-122"/>
                  <a:cs typeface="Inter" pitchFamily="34" charset="-120"/>
                </a:endParaRPr>
              </a:p>
              <a:p>
                <a:pPr marL="0" indent="0">
                  <a:lnSpc>
                    <a:spcPts val="2100"/>
                  </a:lnSpc>
                  <a:buNone/>
                </a:pP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с </a:t>
                </a:r>
                <a:r>
                  <a:rPr lang="en-US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другими</a:t>
                </a: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 </a:t>
                </a:r>
                <a:r>
                  <a:rPr lang="en-US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людьми</a:t>
                </a: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.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</p:grpSp>
        <p:grpSp>
          <p:nvGrpSpPr>
            <p:cNvPr id="37" name="Группа 36"/>
            <p:cNvGrpSpPr/>
            <p:nvPr/>
          </p:nvGrpSpPr>
          <p:grpSpPr>
            <a:xfrm>
              <a:off x="6451453" y="2416375"/>
              <a:ext cx="788533" cy="788533"/>
              <a:chOff x="6451453" y="2416375"/>
              <a:chExt cx="788533" cy="788533"/>
            </a:xfrm>
          </p:grpSpPr>
          <p:sp>
            <p:nvSpPr>
              <p:cNvPr id="25" name="Овал 24"/>
              <p:cNvSpPr/>
              <p:nvPr/>
            </p:nvSpPr>
            <p:spPr>
              <a:xfrm>
                <a:off x="6451453" y="2416375"/>
                <a:ext cx="788533" cy="788533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572180" y="2564703"/>
                <a:ext cx="547077" cy="547077"/>
              </a:xfrm>
              <a:prstGeom prst="rect">
                <a:avLst/>
              </a:prstGeom>
            </p:spPr>
          </p:pic>
        </p:grpSp>
      </p:grpSp>
      <p:grpSp>
        <p:nvGrpSpPr>
          <p:cNvPr id="42" name="Группа 41"/>
          <p:cNvGrpSpPr/>
          <p:nvPr/>
        </p:nvGrpSpPr>
        <p:grpSpPr>
          <a:xfrm>
            <a:off x="397018" y="4507272"/>
            <a:ext cx="5418535" cy="1711524"/>
            <a:chOff x="397018" y="4507272"/>
            <a:chExt cx="5418535" cy="1711524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1442003" y="4507272"/>
              <a:ext cx="4373550" cy="1711524"/>
              <a:chOff x="1526507" y="4764439"/>
              <a:chExt cx="4373550" cy="1711524"/>
            </a:xfrm>
          </p:grpSpPr>
          <p:sp>
            <p:nvSpPr>
              <p:cNvPr id="7" name="Text 11"/>
              <p:cNvSpPr/>
              <p:nvPr/>
            </p:nvSpPr>
            <p:spPr>
              <a:xfrm>
                <a:off x="1526507" y="4764439"/>
                <a:ext cx="2194560" cy="27420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>
                  <a:lnSpc>
                    <a:spcPts val="2150"/>
                  </a:lnSpc>
                  <a:buNone/>
                </a:pPr>
                <a:r>
                  <a:rPr lang="en-US" b="1" dirty="0">
                    <a:latin typeface="Montserrat" panose="00000500000000000000" pitchFamily="2" charset="-52"/>
                    <a:ea typeface="Petrona Bold" pitchFamily="34" charset="-122"/>
                    <a:cs typeface="Petrona Bold" pitchFamily="34" charset="-120"/>
                  </a:rPr>
                  <a:t>Внутренний мир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8" name="Text 12"/>
              <p:cNvSpPr/>
              <p:nvPr/>
            </p:nvSpPr>
            <p:spPr>
              <a:xfrm>
                <a:off x="1526507" y="5138891"/>
                <a:ext cx="4373550" cy="13370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 marL="0" indent="0">
                  <a:lnSpc>
                    <a:spcPts val="2100"/>
                  </a:lnSpc>
                  <a:buNone/>
                </a:pP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Нравственное воспитание обогащает внутренний мир ребенка, развивает его эмоциональную сферу, формирует </a:t>
                </a:r>
                <a:r>
                  <a:rPr lang="en-US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чувство</a:t>
                </a: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 </a:t>
                </a:r>
                <a:r>
                  <a:rPr lang="en-US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справедливости</a:t>
                </a: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 </a:t>
                </a:r>
                <a:endParaRPr lang="ru-RU" dirty="0">
                  <a:latin typeface="Montserrat" panose="00000500000000000000" pitchFamily="2" charset="-52"/>
                  <a:ea typeface="Inter" pitchFamily="34" charset="-122"/>
                  <a:cs typeface="Inter" pitchFamily="34" charset="-120"/>
                </a:endParaRPr>
              </a:p>
              <a:p>
                <a:pPr marL="0" indent="0">
                  <a:lnSpc>
                    <a:spcPts val="2100"/>
                  </a:lnSpc>
                  <a:buNone/>
                </a:pP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и </a:t>
                </a:r>
                <a:r>
                  <a:rPr lang="en-US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сострадания</a:t>
                </a: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.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</p:grpSp>
        <p:grpSp>
          <p:nvGrpSpPr>
            <p:cNvPr id="36" name="Группа 35"/>
            <p:cNvGrpSpPr/>
            <p:nvPr/>
          </p:nvGrpSpPr>
          <p:grpSpPr>
            <a:xfrm>
              <a:off x="397018" y="4507272"/>
              <a:ext cx="788533" cy="788533"/>
              <a:chOff x="397018" y="4507272"/>
              <a:chExt cx="788533" cy="788533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397018" y="4507272"/>
                <a:ext cx="788533" cy="788533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735" y="4644372"/>
                <a:ext cx="547077" cy="547077"/>
              </a:xfrm>
              <a:prstGeom prst="rect">
                <a:avLst/>
              </a:prstGeom>
            </p:spPr>
          </p:pic>
        </p:grpSp>
      </p:grpSp>
      <p:grpSp>
        <p:nvGrpSpPr>
          <p:cNvPr id="43" name="Группа 42"/>
          <p:cNvGrpSpPr/>
          <p:nvPr/>
        </p:nvGrpSpPr>
        <p:grpSpPr>
          <a:xfrm>
            <a:off x="6451453" y="4507272"/>
            <a:ext cx="5449681" cy="1711524"/>
            <a:chOff x="6451453" y="4507272"/>
            <a:chExt cx="5449681" cy="1711524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7527584" y="4507272"/>
              <a:ext cx="4373550" cy="1711524"/>
              <a:chOff x="7534555" y="4764439"/>
              <a:chExt cx="4373550" cy="1711524"/>
            </a:xfrm>
          </p:grpSpPr>
          <p:sp>
            <p:nvSpPr>
              <p:cNvPr id="9" name="Text 15"/>
              <p:cNvSpPr/>
              <p:nvPr/>
            </p:nvSpPr>
            <p:spPr>
              <a:xfrm>
                <a:off x="7534555" y="4764439"/>
                <a:ext cx="2194560" cy="27420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>
                  <a:lnSpc>
                    <a:spcPts val="2150"/>
                  </a:lnSpc>
                  <a:buNone/>
                </a:pPr>
                <a:r>
                  <a:rPr lang="en-US" b="1" dirty="0">
                    <a:latin typeface="Montserrat" panose="00000500000000000000" pitchFamily="2" charset="-52"/>
                    <a:ea typeface="Petrona Bold" pitchFamily="34" charset="-122"/>
                    <a:cs typeface="Petrona Bold" pitchFamily="34" charset="-120"/>
                  </a:rPr>
                  <a:t>Самореализация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10" name="Text 16"/>
              <p:cNvSpPr/>
              <p:nvPr/>
            </p:nvSpPr>
            <p:spPr>
              <a:xfrm>
                <a:off x="7534555" y="5138891"/>
                <a:ext cx="4373550" cy="13370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 marL="0" indent="0">
                  <a:lnSpc>
                    <a:spcPts val="2100"/>
                  </a:lnSpc>
                  <a:buNone/>
                </a:pP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Воспитание нравственных качеств стимулирует самореализацию ребенка, формируя у него положительные черты характера, необходимые для достижения успеха в жизни.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6451453" y="4507272"/>
              <a:ext cx="788533" cy="788533"/>
              <a:chOff x="6451453" y="4507272"/>
              <a:chExt cx="788533" cy="788533"/>
            </a:xfrm>
          </p:grpSpPr>
          <p:sp>
            <p:nvSpPr>
              <p:cNvPr id="26" name="Овал 25"/>
              <p:cNvSpPr/>
              <p:nvPr/>
            </p:nvSpPr>
            <p:spPr>
              <a:xfrm>
                <a:off x="6451453" y="4507272"/>
                <a:ext cx="788533" cy="788533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563170" y="4608185"/>
                <a:ext cx="547077" cy="547077"/>
              </a:xfrm>
              <a:prstGeom prst="rect">
                <a:avLst/>
              </a:prstGeom>
            </p:spPr>
          </p:pic>
        </p:grpSp>
      </p:grpSp>
      <p:grpSp>
        <p:nvGrpSpPr>
          <p:cNvPr id="40" name="Группа 39"/>
          <p:cNvGrpSpPr/>
          <p:nvPr/>
        </p:nvGrpSpPr>
        <p:grpSpPr>
          <a:xfrm>
            <a:off x="397018" y="2416375"/>
            <a:ext cx="5418535" cy="1722752"/>
            <a:chOff x="397018" y="2416375"/>
            <a:chExt cx="5418535" cy="172275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442003" y="2427603"/>
              <a:ext cx="4373550" cy="1711524"/>
              <a:chOff x="1526507" y="2240552"/>
              <a:chExt cx="4373550" cy="1711524"/>
            </a:xfrm>
          </p:grpSpPr>
          <p:sp>
            <p:nvSpPr>
              <p:cNvPr id="3" name="Text 3"/>
              <p:cNvSpPr/>
              <p:nvPr/>
            </p:nvSpPr>
            <p:spPr>
              <a:xfrm>
                <a:off x="1526507" y="2240552"/>
                <a:ext cx="2949893" cy="27420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indent="0">
                  <a:lnSpc>
                    <a:spcPts val="2150"/>
                  </a:lnSpc>
                  <a:buNone/>
                </a:pPr>
                <a:r>
                  <a:rPr lang="en-US" b="1" dirty="0">
                    <a:latin typeface="Montserrat" panose="00000500000000000000" pitchFamily="2" charset="-52"/>
                    <a:ea typeface="Petrona Bold" pitchFamily="34" charset="-122"/>
                    <a:cs typeface="Petrona Bold" pitchFamily="34" charset="-120"/>
                  </a:rPr>
                  <a:t>Формирование личности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4" name="Text 4"/>
              <p:cNvSpPr/>
              <p:nvPr/>
            </p:nvSpPr>
            <p:spPr>
              <a:xfrm>
                <a:off x="1526507" y="2615004"/>
                <a:ext cx="4373550" cy="13370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 marL="0" indent="0">
                  <a:lnSpc>
                    <a:spcPts val="2100"/>
                  </a:lnSpc>
                  <a:buNone/>
                </a:pP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Нравственное воспитание </a:t>
                </a:r>
                <a:r>
                  <a:rPr lang="en-US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формир</a:t>
                </a:r>
                <a:r>
                  <a:rPr lang="ru-RU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ует</a:t>
                </a:r>
                <a:r>
                  <a:rPr lang="ru-RU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 </a:t>
                </a:r>
                <a:r>
                  <a:rPr lang="en-US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ценностные</a:t>
                </a: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 </a:t>
                </a:r>
                <a:r>
                  <a:rPr lang="en-US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ориентиры</a:t>
                </a:r>
                <a:r>
                  <a:rPr lang="ru-RU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 ребенка</a:t>
                </a: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, </a:t>
                </a:r>
                <a:r>
                  <a:rPr lang="ru-RU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его </a:t>
                </a:r>
                <a:r>
                  <a:rPr lang="en-US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моральные</a:t>
                </a: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 принципы и способность к </a:t>
                </a:r>
                <a:r>
                  <a:rPr lang="en-US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сочувствию</a:t>
                </a: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.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</p:grpSp>
        <p:grpSp>
          <p:nvGrpSpPr>
            <p:cNvPr id="35" name="Группа 34"/>
            <p:cNvGrpSpPr/>
            <p:nvPr/>
          </p:nvGrpSpPr>
          <p:grpSpPr>
            <a:xfrm>
              <a:off x="397018" y="2416375"/>
              <a:ext cx="788533" cy="788533"/>
              <a:chOff x="397018" y="2416375"/>
              <a:chExt cx="788533" cy="788533"/>
            </a:xfrm>
          </p:grpSpPr>
          <p:sp>
            <p:nvSpPr>
              <p:cNvPr id="21" name="Овал 20"/>
              <p:cNvSpPr/>
              <p:nvPr/>
            </p:nvSpPr>
            <p:spPr>
              <a:xfrm>
                <a:off x="397018" y="2416375"/>
                <a:ext cx="788533" cy="788533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17745" y="2517288"/>
                <a:ext cx="547077" cy="547077"/>
              </a:xfrm>
              <a:prstGeom prst="rect">
                <a:avLst/>
              </a:prstGeom>
            </p:spPr>
          </p:pic>
        </p:grpSp>
      </p:grpSp>
      <p:sp>
        <p:nvSpPr>
          <p:cNvPr id="45" name="Овал 44"/>
          <p:cNvSpPr/>
          <p:nvPr/>
        </p:nvSpPr>
        <p:spPr>
          <a:xfrm>
            <a:off x="-5410907" y="-4493"/>
            <a:ext cx="7105879" cy="7105879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Овал 39"/>
          <p:cNvSpPr/>
          <p:nvPr/>
        </p:nvSpPr>
        <p:spPr>
          <a:xfrm>
            <a:off x="7989935" y="-3552940"/>
            <a:ext cx="7105879" cy="7105879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/>
          <p:cNvSpPr/>
          <p:nvPr/>
        </p:nvSpPr>
        <p:spPr>
          <a:xfrm>
            <a:off x="-2295714" y="2218858"/>
            <a:ext cx="7105879" cy="7105879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397018" y="189701"/>
            <a:ext cx="11397964" cy="523220"/>
            <a:chOff x="296745" y="158127"/>
            <a:chExt cx="11397964" cy="52322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296745" y="234960"/>
              <a:ext cx="1229762" cy="369554"/>
              <a:chOff x="277218" y="156118"/>
              <a:chExt cx="1229762" cy="369554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277218" y="156118"/>
                <a:ext cx="369554" cy="369554"/>
              </a:xfrm>
              <a:prstGeom prst="ellipse">
                <a:avLst/>
              </a:prstGeom>
              <a:solidFill>
                <a:srgbClr val="51BAC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707322" y="156118"/>
                <a:ext cx="369554" cy="369554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1137426" y="156118"/>
                <a:ext cx="369554" cy="369554"/>
              </a:xfrm>
              <a:prstGeom prst="ellipse">
                <a:avLst/>
              </a:prstGeom>
              <a:solidFill>
                <a:srgbClr val="C7C7C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587057" y="158127"/>
              <a:ext cx="101076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Воспитание нравственных качеств детей среднего</a:t>
              </a:r>
              <a:r>
                <a:rPr lang="ru-RU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 дошкольного </a:t>
              </a: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возраста </a:t>
              </a:r>
              <a:endParaRPr lang="ru-RU" sz="1400" dirty="0">
                <a:solidFill>
                  <a:srgbClr val="51BACF"/>
                </a:solidFill>
                <a:latin typeface="Montserrat" panose="00000500000000000000" pitchFamily="2" charset="-52"/>
                <a:ea typeface="Petrona Bold" pitchFamily="34" charset="-122"/>
                <a:cs typeface="Petrona Bold" pitchFamily="34" charset="-120"/>
              </a:endParaRPr>
            </a:p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посредством народных сказок</a:t>
              </a:r>
              <a:endParaRPr lang="en-US" sz="1400" dirty="0">
                <a:solidFill>
                  <a:srgbClr val="51BACF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2" name="Text 0"/>
          <p:cNvSpPr/>
          <p:nvPr/>
        </p:nvSpPr>
        <p:spPr>
          <a:xfrm>
            <a:off x="418610" y="926691"/>
            <a:ext cx="7571325" cy="12989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Роль народных сказок </a:t>
            </a:r>
            <a:endParaRPr lang="ru-RU" sz="3200" dirty="0">
              <a:solidFill>
                <a:srgbClr val="000000"/>
              </a:solidFill>
              <a:latin typeface="Montserrat SemiBold" panose="00000700000000000000" pitchFamily="2" charset="-52"/>
              <a:ea typeface="Petrona Bold" pitchFamily="34" charset="-122"/>
            </a:endParaRPr>
          </a:p>
          <a:p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в </a:t>
            </a:r>
            <a:r>
              <a:rPr lang="en-US" sz="3200" dirty="0" err="1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формировании</a:t>
            </a:r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 </a:t>
            </a:r>
            <a:r>
              <a:rPr lang="en-US" sz="3200" dirty="0" err="1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ценностей</a:t>
            </a:r>
            <a:endParaRPr lang="en-US" sz="3200" dirty="0">
              <a:solidFill>
                <a:srgbClr val="32A2B8"/>
              </a:solidFill>
              <a:latin typeface="Montserrat SemiBold" panose="00000700000000000000" pitchFamily="2" charset="-52"/>
              <a:ea typeface="Petrona Bold" pitchFamily="34" charset="-12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0" r="11082" b="6110"/>
          <a:stretch>
            <a:fillRect/>
          </a:stretch>
        </p:blipFill>
        <p:spPr>
          <a:xfrm>
            <a:off x="418610" y="2258297"/>
            <a:ext cx="5238867" cy="4333170"/>
          </a:xfrm>
          <a:prstGeom prst="roundRect">
            <a:avLst>
              <a:gd name="adj" fmla="val 4206"/>
            </a:avLst>
          </a:prstGeom>
        </p:spPr>
      </p:pic>
      <p:grpSp>
        <p:nvGrpSpPr>
          <p:cNvPr id="45" name="Группа 44"/>
          <p:cNvGrpSpPr/>
          <p:nvPr/>
        </p:nvGrpSpPr>
        <p:grpSpPr>
          <a:xfrm>
            <a:off x="5959296" y="3850610"/>
            <a:ext cx="5668606" cy="1600677"/>
            <a:chOff x="5959296" y="3850610"/>
            <a:chExt cx="5668606" cy="1600677"/>
          </a:xfrm>
        </p:grpSpPr>
        <p:sp>
          <p:nvSpPr>
            <p:cNvPr id="6" name="Text 6"/>
            <p:cNvSpPr/>
            <p:nvPr/>
          </p:nvSpPr>
          <p:spPr>
            <a:xfrm>
              <a:off x="7052376" y="3868351"/>
              <a:ext cx="4575526" cy="158293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>
                <a:lnSpc>
                  <a:spcPts val="2150"/>
                </a:lnSpc>
                <a:spcAft>
                  <a:spcPts val="600"/>
                </a:spcAft>
              </a:pPr>
              <a:r>
                <a:rPr lang="en-US" b="1" dirty="0" err="1">
                  <a:latin typeface="Montserrat" panose="00000500000000000000" pitchFamily="2" charset="-52"/>
                  <a:ea typeface="Petrona Bold" pitchFamily="34" charset="-122"/>
                </a:rPr>
                <a:t>Дружба</a:t>
              </a:r>
              <a:r>
                <a:rPr lang="en-US" b="1" dirty="0">
                  <a:latin typeface="Montserrat" panose="00000500000000000000" pitchFamily="2" charset="-52"/>
                  <a:ea typeface="Petrona Bold" pitchFamily="34" charset="-122"/>
                </a:rPr>
                <a:t> и </a:t>
              </a:r>
              <a:r>
                <a:rPr lang="en-US" b="1" dirty="0" err="1">
                  <a:latin typeface="Montserrat" panose="00000500000000000000" pitchFamily="2" charset="-52"/>
                  <a:ea typeface="Petrona Bold" pitchFamily="34" charset="-122"/>
                </a:rPr>
                <a:t>взаимопомощь</a:t>
              </a:r>
              <a:endParaRPr lang="en-US" b="1" dirty="0">
                <a:latin typeface="Montserrat" panose="00000500000000000000" pitchFamily="2" charset="-52"/>
                <a:ea typeface="Petrona Bold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ru-RU" dirty="0">
                  <a:latin typeface="Montserrat" panose="00000500000000000000" pitchFamily="2" charset="-52"/>
                  <a:ea typeface="Inter" pitchFamily="34" charset="-122"/>
                </a:rPr>
                <a:t>Ф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ормирует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у ребенка понимание важности дружбы и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взаимопомощи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.</a:t>
              </a:r>
              <a:endParaRPr lang="en-US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grpSp>
          <p:nvGrpSpPr>
            <p:cNvPr id="42" name="Группа 41"/>
            <p:cNvGrpSpPr/>
            <p:nvPr/>
          </p:nvGrpSpPr>
          <p:grpSpPr>
            <a:xfrm>
              <a:off x="5959296" y="3850610"/>
              <a:ext cx="788533" cy="788533"/>
              <a:chOff x="5959296" y="3850610"/>
              <a:chExt cx="788533" cy="788533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5959296" y="3850610"/>
                <a:ext cx="788533" cy="788533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9488" y="4025416"/>
                <a:ext cx="548284" cy="548284"/>
              </a:xfrm>
              <a:prstGeom prst="rect">
                <a:avLst/>
              </a:prstGeom>
            </p:spPr>
          </p:pic>
        </p:grpSp>
      </p:grpSp>
      <p:grpSp>
        <p:nvGrpSpPr>
          <p:cNvPr id="46" name="Группа 45"/>
          <p:cNvGrpSpPr/>
          <p:nvPr/>
        </p:nvGrpSpPr>
        <p:grpSpPr>
          <a:xfrm>
            <a:off x="5959296" y="5154791"/>
            <a:ext cx="5445435" cy="1266349"/>
            <a:chOff x="5959296" y="5154791"/>
            <a:chExt cx="5445435" cy="1266349"/>
          </a:xfrm>
        </p:grpSpPr>
        <p:sp>
          <p:nvSpPr>
            <p:cNvPr id="8" name="Text 9"/>
            <p:cNvSpPr/>
            <p:nvPr/>
          </p:nvSpPr>
          <p:spPr>
            <a:xfrm>
              <a:off x="7049648" y="5154791"/>
              <a:ext cx="4355083" cy="1266349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>
                <a:lnSpc>
                  <a:spcPts val="2150"/>
                </a:lnSpc>
                <a:spcAft>
                  <a:spcPts val="600"/>
                </a:spcAft>
              </a:pPr>
              <a:r>
                <a:rPr lang="en-US" b="1" dirty="0" err="1">
                  <a:latin typeface="Montserrat" panose="00000500000000000000" pitchFamily="2" charset="-52"/>
                  <a:ea typeface="Petrona Bold" pitchFamily="34" charset="-122"/>
                </a:rPr>
                <a:t>Трудолюбие</a:t>
              </a:r>
              <a:r>
                <a:rPr lang="en-US" b="1" dirty="0">
                  <a:latin typeface="Montserrat" panose="00000500000000000000" pitchFamily="2" charset="-52"/>
                  <a:ea typeface="Petrona Bold" pitchFamily="34" charset="-122"/>
                </a:rPr>
                <a:t> и </a:t>
              </a:r>
              <a:r>
                <a:rPr lang="en-US" b="1" dirty="0" err="1">
                  <a:latin typeface="Montserrat" panose="00000500000000000000" pitchFamily="2" charset="-52"/>
                  <a:ea typeface="Petrona Bold" pitchFamily="34" charset="-122"/>
                </a:rPr>
                <a:t>ответственность</a:t>
              </a:r>
              <a:endParaRPr lang="en-US" b="1" dirty="0">
                <a:latin typeface="Montserrat" panose="00000500000000000000" pitchFamily="2" charset="-52"/>
                <a:ea typeface="Petrona Bold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ru-RU" dirty="0">
                  <a:latin typeface="Montserrat" panose="00000500000000000000" pitchFamily="2" charset="-52"/>
                  <a:ea typeface="Inter" pitchFamily="34" charset="-122"/>
                </a:rPr>
                <a:t>Помогают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преодолева</a:t>
              </a:r>
              <a:r>
                <a:rPr lang="ru-RU" dirty="0" err="1">
                  <a:latin typeface="Montserrat" panose="00000500000000000000" pitchFamily="2" charset="-52"/>
                  <a:ea typeface="Inter" pitchFamily="34" charset="-122"/>
                </a:rPr>
                <a:t>ть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трудности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endParaRPr lang="ru-RU" dirty="0">
                <a:latin typeface="Montserrat" panose="00000500000000000000" pitchFamily="2" charset="-52"/>
                <a:ea typeface="Inter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и препятствия, демонстрируют важность трудолюбия и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ответственности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.</a:t>
              </a:r>
              <a:endParaRPr lang="en-US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grpSp>
          <p:nvGrpSpPr>
            <p:cNvPr id="43" name="Группа 42"/>
            <p:cNvGrpSpPr/>
            <p:nvPr/>
          </p:nvGrpSpPr>
          <p:grpSpPr>
            <a:xfrm>
              <a:off x="5959296" y="5154791"/>
              <a:ext cx="788533" cy="788533"/>
              <a:chOff x="5959296" y="5154791"/>
              <a:chExt cx="788533" cy="788533"/>
            </a:xfrm>
          </p:grpSpPr>
          <p:sp>
            <p:nvSpPr>
              <p:cNvPr id="24" name="Овал 23"/>
              <p:cNvSpPr/>
              <p:nvPr/>
            </p:nvSpPr>
            <p:spPr>
              <a:xfrm>
                <a:off x="5959296" y="5154791"/>
                <a:ext cx="788533" cy="788533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4949" y="5274915"/>
                <a:ext cx="548284" cy="548284"/>
              </a:xfrm>
              <a:prstGeom prst="rect">
                <a:avLst/>
              </a:prstGeom>
            </p:spPr>
          </p:pic>
        </p:grpSp>
      </p:grpSp>
      <p:grpSp>
        <p:nvGrpSpPr>
          <p:cNvPr id="44" name="Группа 43"/>
          <p:cNvGrpSpPr/>
          <p:nvPr/>
        </p:nvGrpSpPr>
        <p:grpSpPr>
          <a:xfrm>
            <a:off x="5959296" y="2218858"/>
            <a:ext cx="5665878" cy="1927492"/>
            <a:chOff x="5959296" y="2218858"/>
            <a:chExt cx="5665878" cy="1927492"/>
          </a:xfrm>
        </p:grpSpPr>
        <p:sp>
          <p:nvSpPr>
            <p:cNvPr id="4" name="Text 3"/>
            <p:cNvSpPr/>
            <p:nvPr/>
          </p:nvSpPr>
          <p:spPr>
            <a:xfrm>
              <a:off x="7049648" y="2246827"/>
              <a:ext cx="4575526" cy="189952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>
                <a:lnSpc>
                  <a:spcPts val="2150"/>
                </a:lnSpc>
                <a:spcAft>
                  <a:spcPts val="600"/>
                </a:spcAft>
              </a:pPr>
              <a:r>
                <a:rPr lang="ru-RU" b="1" dirty="0">
                  <a:latin typeface="Montserrat" panose="00000500000000000000" pitchFamily="2" charset="-52"/>
                  <a:ea typeface="Petrona Bold" pitchFamily="34" charset="-122"/>
                </a:rPr>
                <a:t>Добро и Зло</a:t>
              </a:r>
              <a:endParaRPr lang="ru-RU" b="1" dirty="0">
                <a:latin typeface="Montserrat" panose="00000500000000000000" pitchFamily="2" charset="-52"/>
                <a:ea typeface="Petrona Bold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ru-RU" dirty="0">
                  <a:latin typeface="Montserrat" panose="00000500000000000000" pitchFamily="2" charset="-52"/>
                  <a:ea typeface="Inter" pitchFamily="34" charset="-122"/>
                </a:rPr>
                <a:t>П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омогает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ребенку осознать ценность добра и понять важность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борьбы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endParaRPr lang="ru-RU" dirty="0">
                <a:latin typeface="Montserrat" panose="00000500000000000000" pitchFamily="2" charset="-52"/>
                <a:ea typeface="Inter" pitchFamily="34" charset="-122"/>
              </a:endParaRPr>
            </a:p>
            <a:p>
              <a:pPr>
                <a:lnSpc>
                  <a:spcPts val="2100"/>
                </a:lnSpc>
              </a:pP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с </a:t>
              </a:r>
              <a:r>
                <a:rPr lang="en-US" dirty="0" err="1">
                  <a:latin typeface="Montserrat" panose="00000500000000000000" pitchFamily="2" charset="-52"/>
                  <a:ea typeface="Inter" pitchFamily="34" charset="-122"/>
                </a:rPr>
                <a:t>несправедливостью</a:t>
              </a:r>
              <a:r>
                <a:rPr lang="en-US" dirty="0">
                  <a:latin typeface="Montserrat" panose="00000500000000000000" pitchFamily="2" charset="-52"/>
                  <a:ea typeface="Inter" pitchFamily="34" charset="-122"/>
                </a:rPr>
                <a:t>.</a:t>
              </a:r>
              <a:endParaRPr lang="en-US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5959296" y="2218858"/>
              <a:ext cx="788533" cy="788533"/>
              <a:chOff x="5959296" y="2218858"/>
              <a:chExt cx="788533" cy="788533"/>
            </a:xfrm>
          </p:grpSpPr>
          <p:sp>
            <p:nvSpPr>
              <p:cNvPr id="18" name="Овал 17"/>
              <p:cNvSpPr/>
              <p:nvPr/>
            </p:nvSpPr>
            <p:spPr>
              <a:xfrm>
                <a:off x="5959296" y="2218858"/>
                <a:ext cx="788533" cy="788533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9420" y="2338982"/>
                <a:ext cx="548284" cy="54828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/>
          <p:cNvSpPr/>
          <p:nvPr/>
        </p:nvSpPr>
        <p:spPr>
          <a:xfrm>
            <a:off x="8478760" y="-1146237"/>
            <a:ext cx="7105879" cy="7105879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Овал 43"/>
          <p:cNvSpPr/>
          <p:nvPr/>
        </p:nvSpPr>
        <p:spPr>
          <a:xfrm>
            <a:off x="229266" y="2650817"/>
            <a:ext cx="7105879" cy="7105879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 0"/>
          <p:cNvSpPr/>
          <p:nvPr/>
        </p:nvSpPr>
        <p:spPr>
          <a:xfrm>
            <a:off x="397018" y="911062"/>
            <a:ext cx="7923609" cy="171628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Основные нравственные качества, </a:t>
            </a:r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раскрываемые в народных </a:t>
            </a:r>
            <a:r>
              <a:rPr lang="en-US" sz="3200" dirty="0" err="1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сказках</a:t>
            </a:r>
            <a:endParaRPr lang="en-US" sz="3200" dirty="0">
              <a:solidFill>
                <a:srgbClr val="000000"/>
              </a:solidFill>
              <a:latin typeface="Montserrat SemiBold" panose="00000700000000000000" pitchFamily="2" charset="-52"/>
              <a:ea typeface="Petrona Bold" pitchFamily="34" charset="-122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97018" y="189701"/>
            <a:ext cx="11397964" cy="523220"/>
            <a:chOff x="296745" y="158127"/>
            <a:chExt cx="11397964" cy="523220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296745" y="234960"/>
              <a:ext cx="1229762" cy="369554"/>
              <a:chOff x="277218" y="156118"/>
              <a:chExt cx="1229762" cy="369554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277218" y="156118"/>
                <a:ext cx="369554" cy="369554"/>
              </a:xfrm>
              <a:prstGeom prst="ellipse">
                <a:avLst/>
              </a:prstGeom>
              <a:solidFill>
                <a:srgbClr val="51BAC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707322" y="156118"/>
                <a:ext cx="369554" cy="369554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1137426" y="156118"/>
                <a:ext cx="369554" cy="369554"/>
              </a:xfrm>
              <a:prstGeom prst="ellipse">
                <a:avLst/>
              </a:prstGeom>
              <a:solidFill>
                <a:srgbClr val="C7C7C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587057" y="158127"/>
              <a:ext cx="101076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Воспитание нравственных качеств детей среднего</a:t>
              </a:r>
              <a:r>
                <a:rPr lang="ru-RU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 дошкольного </a:t>
              </a: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возраста </a:t>
              </a:r>
              <a:endParaRPr lang="ru-RU" sz="1400" dirty="0">
                <a:solidFill>
                  <a:srgbClr val="51BACF"/>
                </a:solidFill>
                <a:latin typeface="Montserrat" panose="00000500000000000000" pitchFamily="2" charset="-52"/>
                <a:ea typeface="Petrona Bold" pitchFamily="34" charset="-122"/>
                <a:cs typeface="Petrona Bold" pitchFamily="34" charset="-120"/>
              </a:endParaRPr>
            </a:p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посредством народных сказок</a:t>
              </a:r>
              <a:endParaRPr lang="en-US" sz="1400" dirty="0">
                <a:solidFill>
                  <a:srgbClr val="51BACF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07988" y="4645253"/>
            <a:ext cx="5371878" cy="1959351"/>
            <a:chOff x="407988" y="4614287"/>
            <a:chExt cx="5371878" cy="19593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407988" y="4614287"/>
              <a:ext cx="5371878" cy="1959351"/>
            </a:xfrm>
            <a:prstGeom prst="roundRect">
              <a:avLst>
                <a:gd name="adj" fmla="val 7871"/>
              </a:avLst>
            </a:prstGeom>
            <a:solidFill>
              <a:srgbClr val="DBF1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1539944" y="4863227"/>
              <a:ext cx="3853960" cy="1505903"/>
              <a:chOff x="1664444" y="5459330"/>
              <a:chExt cx="3853960" cy="1505903"/>
            </a:xfrm>
          </p:grpSpPr>
          <p:sp>
            <p:nvSpPr>
              <p:cNvPr id="7" name="Text 5"/>
              <p:cNvSpPr/>
              <p:nvPr/>
            </p:nvSpPr>
            <p:spPr>
              <a:xfrm>
                <a:off x="1664444" y="5459330"/>
                <a:ext cx="3450908" cy="285988"/>
              </a:xfrm>
              <a:prstGeom prst="rect">
                <a:avLst/>
              </a:prstGeom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250"/>
                  </a:lnSpc>
                  <a:buNone/>
                </a:pPr>
                <a:r>
                  <a:rPr lang="en-US" b="1" dirty="0">
                    <a:latin typeface="Montserrat" panose="00000500000000000000" pitchFamily="2" charset="-52"/>
                    <a:ea typeface="Petrona Bold" pitchFamily="34" charset="-122"/>
                    <a:cs typeface="Petrona Bold" pitchFamily="34" charset="-120"/>
                  </a:rPr>
                  <a:t>Честность и справедливость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8" name="Text 6"/>
              <p:cNvSpPr/>
              <p:nvPr/>
            </p:nvSpPr>
            <p:spPr>
              <a:xfrm>
                <a:off x="1687330" y="5849855"/>
                <a:ext cx="3831074" cy="1115378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2150"/>
                  </a:lnSpc>
                  <a:buNone/>
                </a:pP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Герои сказок всегда стремятся к </a:t>
                </a:r>
                <a:r>
                  <a:rPr lang="en-US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честности</a:t>
                </a:r>
                <a:r>
                  <a:rPr lang="ru-RU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, </a:t>
                </a: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и показывают, что важно жить по совести и не предавать свои принципы.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548946" y="4805466"/>
              <a:ext cx="844233" cy="844233"/>
              <a:chOff x="548946" y="4805466"/>
              <a:chExt cx="844233" cy="844233"/>
            </a:xfrm>
          </p:grpSpPr>
          <p:sp>
            <p:nvSpPr>
              <p:cNvPr id="28" name="Овал 27"/>
              <p:cNvSpPr/>
              <p:nvPr/>
            </p:nvSpPr>
            <p:spPr>
              <a:xfrm>
                <a:off x="548946" y="4805466"/>
                <a:ext cx="844233" cy="8442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</a:endParaRPr>
              </a:p>
            </p:txBody>
          </p:sp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017" y="4904799"/>
                <a:ext cx="685898" cy="685898"/>
              </a:xfrm>
              <a:prstGeom prst="rect">
                <a:avLst/>
              </a:prstGeom>
            </p:spPr>
          </p:pic>
        </p:grpSp>
      </p:grpSp>
      <p:grpSp>
        <p:nvGrpSpPr>
          <p:cNvPr id="41" name="Группа 40"/>
          <p:cNvGrpSpPr/>
          <p:nvPr/>
        </p:nvGrpSpPr>
        <p:grpSpPr>
          <a:xfrm>
            <a:off x="6412134" y="2288320"/>
            <a:ext cx="5371878" cy="1959351"/>
            <a:chOff x="6412134" y="2288320"/>
            <a:chExt cx="5371878" cy="19593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Прямоугольник: скругленные углы 19"/>
            <p:cNvSpPr/>
            <p:nvPr/>
          </p:nvSpPr>
          <p:spPr>
            <a:xfrm>
              <a:off x="6412134" y="2288320"/>
              <a:ext cx="5371878" cy="1959351"/>
            </a:xfrm>
            <a:prstGeom prst="roundRect">
              <a:avLst>
                <a:gd name="adj" fmla="val 7871"/>
              </a:avLst>
            </a:prstGeom>
            <a:solidFill>
              <a:srgbClr val="DBF1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7571863" y="2580815"/>
              <a:ext cx="3831074" cy="1227058"/>
              <a:chOff x="6756780" y="2484354"/>
              <a:chExt cx="3831074" cy="1227058"/>
            </a:xfrm>
          </p:grpSpPr>
          <p:sp>
            <p:nvSpPr>
              <p:cNvPr id="5" name="Text 3"/>
              <p:cNvSpPr/>
              <p:nvPr/>
            </p:nvSpPr>
            <p:spPr>
              <a:xfrm>
                <a:off x="6756780" y="2484354"/>
                <a:ext cx="2802255" cy="285988"/>
              </a:xfrm>
              <a:prstGeom prst="rect">
                <a:avLst/>
              </a:prstGeom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250"/>
                  </a:lnSpc>
                  <a:buNone/>
                </a:pPr>
                <a:r>
                  <a:rPr lang="en-US" b="1" dirty="0">
                    <a:latin typeface="Montserrat" panose="00000500000000000000" pitchFamily="2" charset="-52"/>
                    <a:ea typeface="Petrona Bold" pitchFamily="34" charset="-122"/>
                    <a:cs typeface="Petrona Bold" pitchFamily="34" charset="-120"/>
                  </a:rPr>
                  <a:t>Доброта и сострадание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6" name="Text 4"/>
              <p:cNvSpPr/>
              <p:nvPr/>
            </p:nvSpPr>
            <p:spPr>
              <a:xfrm>
                <a:off x="6756780" y="2874879"/>
                <a:ext cx="3831074" cy="836533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2150"/>
                  </a:lnSpc>
                  <a:buNone/>
                </a:pP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Сказки учат состраданию и доброте, демонстрируя, как важно помогать нуждающимся и защищать слабых.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</p:grpSp>
        <p:sp>
          <p:nvSpPr>
            <p:cNvPr id="27" name="Овал 26"/>
            <p:cNvSpPr/>
            <p:nvPr/>
          </p:nvSpPr>
          <p:spPr>
            <a:xfrm>
              <a:off x="6569882" y="2593276"/>
              <a:ext cx="844233" cy="8442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852" y="2703313"/>
              <a:ext cx="686293" cy="686293"/>
            </a:xfrm>
            <a:prstGeom prst="rect">
              <a:avLst/>
            </a:prstGeom>
          </p:spPr>
        </p:pic>
      </p:grpSp>
      <p:grpSp>
        <p:nvGrpSpPr>
          <p:cNvPr id="42" name="Группа 41"/>
          <p:cNvGrpSpPr/>
          <p:nvPr/>
        </p:nvGrpSpPr>
        <p:grpSpPr>
          <a:xfrm>
            <a:off x="6412134" y="4645253"/>
            <a:ext cx="5371878" cy="1959351"/>
            <a:chOff x="6412134" y="4645253"/>
            <a:chExt cx="5371878" cy="19593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6412134" y="4645253"/>
              <a:ext cx="5371878" cy="1959351"/>
            </a:xfrm>
            <a:prstGeom prst="roundRect">
              <a:avLst>
                <a:gd name="adj" fmla="val 7871"/>
              </a:avLst>
            </a:prstGeom>
            <a:solidFill>
              <a:srgbClr val="DBF1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7571863" y="4868024"/>
              <a:ext cx="3831074" cy="1505903"/>
              <a:chOff x="5779866" y="5459330"/>
              <a:chExt cx="3831074" cy="1505903"/>
            </a:xfrm>
          </p:grpSpPr>
          <p:sp>
            <p:nvSpPr>
              <p:cNvPr id="9" name="Text 7"/>
              <p:cNvSpPr/>
              <p:nvPr/>
            </p:nvSpPr>
            <p:spPr>
              <a:xfrm>
                <a:off x="5779866" y="5459330"/>
                <a:ext cx="2575441" cy="285988"/>
              </a:xfrm>
              <a:prstGeom prst="rect">
                <a:avLst/>
              </a:prstGeom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250"/>
                  </a:lnSpc>
                  <a:buNone/>
                </a:pPr>
                <a:r>
                  <a:rPr lang="en-US" b="1" dirty="0">
                    <a:latin typeface="Montserrat" panose="00000500000000000000" pitchFamily="2" charset="-52"/>
                    <a:ea typeface="Petrona Bold" pitchFamily="34" charset="-122"/>
                    <a:cs typeface="Petrona Bold" pitchFamily="34" charset="-120"/>
                  </a:rPr>
                  <a:t>Мудрость и терпение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10" name="Text 8"/>
              <p:cNvSpPr/>
              <p:nvPr/>
            </p:nvSpPr>
            <p:spPr>
              <a:xfrm>
                <a:off x="5779866" y="5849855"/>
                <a:ext cx="3831074" cy="1115378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2150"/>
                  </a:lnSpc>
                  <a:buNone/>
                </a:pP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Сказки показывают, что важно быть мудрым и терпеливым, что помогает преодолевать трудности и </a:t>
                </a:r>
                <a:r>
                  <a:rPr lang="en-US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достигать</a:t>
                </a: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 </a:t>
                </a:r>
                <a:r>
                  <a:rPr lang="en-US" dirty="0" err="1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цели</a:t>
                </a: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.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</p:grpSp>
        <p:sp>
          <p:nvSpPr>
            <p:cNvPr id="29" name="Овал 28"/>
            <p:cNvSpPr/>
            <p:nvPr/>
          </p:nvSpPr>
          <p:spPr>
            <a:xfrm>
              <a:off x="6569882" y="4836432"/>
              <a:ext cx="844233" cy="8442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822" y="5011018"/>
              <a:ext cx="546351" cy="546351"/>
            </a:xfrm>
            <a:prstGeom prst="rect">
              <a:avLst/>
            </a:prstGeom>
          </p:spPr>
        </p:pic>
      </p:grpSp>
      <p:grpSp>
        <p:nvGrpSpPr>
          <p:cNvPr id="40" name="Группа 39"/>
          <p:cNvGrpSpPr/>
          <p:nvPr/>
        </p:nvGrpSpPr>
        <p:grpSpPr>
          <a:xfrm>
            <a:off x="407988" y="2319286"/>
            <a:ext cx="5371878" cy="1959351"/>
            <a:chOff x="407988" y="2288320"/>
            <a:chExt cx="5371878" cy="19593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407988" y="2288320"/>
              <a:ext cx="5371878" cy="1959351"/>
            </a:xfrm>
            <a:prstGeom prst="roundRect">
              <a:avLst>
                <a:gd name="adj" fmla="val 7871"/>
              </a:avLst>
            </a:prstGeom>
            <a:solidFill>
              <a:srgbClr val="DBF1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1534137" y="2612609"/>
              <a:ext cx="3831074" cy="1227058"/>
              <a:chOff x="797290" y="2596151"/>
              <a:chExt cx="3831074" cy="1227058"/>
            </a:xfrm>
          </p:grpSpPr>
          <p:sp>
            <p:nvSpPr>
              <p:cNvPr id="3" name="Text 1"/>
              <p:cNvSpPr/>
              <p:nvPr/>
            </p:nvSpPr>
            <p:spPr>
              <a:xfrm>
                <a:off x="797290" y="2596151"/>
                <a:ext cx="2640806" cy="285988"/>
              </a:xfrm>
              <a:prstGeom prst="rect">
                <a:avLst/>
              </a:prstGeom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250"/>
                  </a:lnSpc>
                  <a:buNone/>
                </a:pPr>
                <a:r>
                  <a:rPr lang="en-US" b="1" dirty="0">
                    <a:latin typeface="Montserrat" panose="00000500000000000000" pitchFamily="2" charset="-52"/>
                    <a:ea typeface="Petrona Bold" pitchFamily="34" charset="-122"/>
                    <a:cs typeface="Petrona Bold" pitchFamily="34" charset="-120"/>
                  </a:rPr>
                  <a:t>Смелость и храбрость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  <p:sp>
            <p:nvSpPr>
              <p:cNvPr id="4" name="Text 2"/>
              <p:cNvSpPr/>
              <p:nvPr/>
            </p:nvSpPr>
            <p:spPr>
              <a:xfrm>
                <a:off x="797290" y="2986676"/>
                <a:ext cx="3831074" cy="836533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2150"/>
                  </a:lnSpc>
                  <a:buNone/>
                </a:pPr>
                <a:r>
                  <a:rPr lang="en-US" dirty="0">
                    <a:latin typeface="Montserrat" panose="00000500000000000000" pitchFamily="2" charset="-52"/>
                    <a:ea typeface="Inter" pitchFamily="34" charset="-122"/>
                    <a:cs typeface="Inter" pitchFamily="34" charset="-120"/>
                  </a:rPr>
                  <a:t>Герои сказок, часто борются со злыми силами и преодолевают трудности, показывая важность смелости и храбрости.</a:t>
                </a:r>
                <a:endParaRPr lang="en-US" dirty="0">
                  <a:latin typeface="Montserrat" panose="00000500000000000000" pitchFamily="2" charset="-52"/>
                </a:endParaRPr>
              </a:p>
            </p:txBody>
          </p:sp>
        </p:grpSp>
        <p:sp>
          <p:nvSpPr>
            <p:cNvPr id="26" name="Овал 25"/>
            <p:cNvSpPr/>
            <p:nvPr/>
          </p:nvSpPr>
          <p:spPr>
            <a:xfrm>
              <a:off x="548946" y="2593276"/>
              <a:ext cx="844233" cy="8442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58" y="2650817"/>
              <a:ext cx="686293" cy="68629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вал 28"/>
          <p:cNvSpPr/>
          <p:nvPr/>
        </p:nvSpPr>
        <p:spPr>
          <a:xfrm>
            <a:off x="-5418549" y="513388"/>
            <a:ext cx="7105879" cy="7105879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>
            <a:off x="4675289" y="4590534"/>
            <a:ext cx="7105879" cy="7105879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 0"/>
          <p:cNvSpPr/>
          <p:nvPr/>
        </p:nvSpPr>
        <p:spPr>
          <a:xfrm>
            <a:off x="407988" y="813032"/>
            <a:ext cx="13042821" cy="7762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Анализ сказочных образов </a:t>
            </a:r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и их влияние </a:t>
            </a:r>
            <a:r>
              <a:rPr lang="en-US" sz="3200" dirty="0" err="1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на</a:t>
            </a:r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 детей</a:t>
            </a:r>
            <a:endParaRPr lang="en-US" sz="3200" dirty="0">
              <a:solidFill>
                <a:srgbClr val="32A2B8"/>
              </a:solidFill>
              <a:latin typeface="Montserrat SemiBold" panose="00000700000000000000" pitchFamily="2" charset="-52"/>
              <a:ea typeface="Petrona Bold" pitchFamily="34" charset="-12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97018" y="189701"/>
            <a:ext cx="11397964" cy="523220"/>
            <a:chOff x="296745" y="158127"/>
            <a:chExt cx="11397964" cy="52322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296745" y="234960"/>
              <a:ext cx="1229762" cy="369554"/>
              <a:chOff x="277218" y="156118"/>
              <a:chExt cx="1229762" cy="369554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277218" y="156118"/>
                <a:ext cx="369554" cy="369554"/>
              </a:xfrm>
              <a:prstGeom prst="ellipse">
                <a:avLst/>
              </a:prstGeom>
              <a:solidFill>
                <a:srgbClr val="51BAC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707322" y="156118"/>
                <a:ext cx="369554" cy="369554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1137426" y="156118"/>
                <a:ext cx="369554" cy="369554"/>
              </a:xfrm>
              <a:prstGeom prst="ellipse">
                <a:avLst/>
              </a:prstGeom>
              <a:solidFill>
                <a:srgbClr val="C7C7C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587057" y="158127"/>
              <a:ext cx="101076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Воспитание нравственных качеств детей среднего</a:t>
              </a:r>
              <a:r>
                <a:rPr lang="ru-RU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 дошкольного </a:t>
              </a: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возраста </a:t>
              </a:r>
              <a:endParaRPr lang="ru-RU" sz="1400" dirty="0">
                <a:solidFill>
                  <a:srgbClr val="51BACF"/>
                </a:solidFill>
                <a:latin typeface="Montserrat" panose="00000500000000000000" pitchFamily="2" charset="-52"/>
                <a:ea typeface="Petrona Bold" pitchFamily="34" charset="-122"/>
                <a:cs typeface="Petrona Bold" pitchFamily="34" charset="-120"/>
              </a:endParaRPr>
            </a:p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посредством народных сказок</a:t>
              </a:r>
              <a:endParaRPr lang="en-US" sz="1400" dirty="0">
                <a:solidFill>
                  <a:srgbClr val="51BACF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75070" y="1589274"/>
            <a:ext cx="3588703" cy="5079025"/>
            <a:chOff x="375070" y="1589274"/>
            <a:chExt cx="3588703" cy="5079025"/>
          </a:xfrm>
        </p:grpSpPr>
        <p:pic>
          <p:nvPicPr>
            <p:cNvPr id="23" name="Рисунок 22" descr="Picture background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2" t="24374" r="8240" b="20346"/>
            <a:stretch>
              <a:fillRect/>
            </a:stretch>
          </p:blipFill>
          <p:spPr bwMode="auto">
            <a:xfrm>
              <a:off x="591151" y="2161566"/>
              <a:ext cx="3171982" cy="2008147"/>
            </a:xfrm>
            <a:custGeom>
              <a:avLst/>
              <a:gdLst>
                <a:gd name="connsiteX0" fmla="*/ 205976 w 3171982"/>
                <a:gd name="connsiteY0" fmla="*/ 0 h 2008147"/>
                <a:gd name="connsiteX1" fmla="*/ 2966006 w 3171982"/>
                <a:gd name="connsiteY1" fmla="*/ 0 h 2008147"/>
                <a:gd name="connsiteX2" fmla="*/ 3171982 w 3171982"/>
                <a:gd name="connsiteY2" fmla="*/ 205976 h 2008147"/>
                <a:gd name="connsiteX3" fmla="*/ 3171982 w 3171982"/>
                <a:gd name="connsiteY3" fmla="*/ 1802171 h 2008147"/>
                <a:gd name="connsiteX4" fmla="*/ 2966006 w 3171982"/>
                <a:gd name="connsiteY4" fmla="*/ 2008147 h 2008147"/>
                <a:gd name="connsiteX5" fmla="*/ 205976 w 3171982"/>
                <a:gd name="connsiteY5" fmla="*/ 2008147 h 2008147"/>
                <a:gd name="connsiteX6" fmla="*/ 0 w 3171982"/>
                <a:gd name="connsiteY6" fmla="*/ 1802171 h 2008147"/>
                <a:gd name="connsiteX7" fmla="*/ 0 w 3171982"/>
                <a:gd name="connsiteY7" fmla="*/ 205976 h 2008147"/>
                <a:gd name="connsiteX8" fmla="*/ 205976 w 3171982"/>
                <a:gd name="connsiteY8" fmla="*/ 0 h 200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1982" h="2008147">
                  <a:moveTo>
                    <a:pt x="205976" y="0"/>
                  </a:moveTo>
                  <a:lnTo>
                    <a:pt x="2966006" y="0"/>
                  </a:lnTo>
                  <a:cubicBezTo>
                    <a:pt x="3079763" y="0"/>
                    <a:pt x="3171982" y="92219"/>
                    <a:pt x="3171982" y="205976"/>
                  </a:cubicBezTo>
                  <a:lnTo>
                    <a:pt x="3171982" y="1802171"/>
                  </a:lnTo>
                  <a:cubicBezTo>
                    <a:pt x="3171982" y="1915928"/>
                    <a:pt x="3079763" y="2008147"/>
                    <a:pt x="2966006" y="2008147"/>
                  </a:cubicBezTo>
                  <a:lnTo>
                    <a:pt x="205976" y="2008147"/>
                  </a:lnTo>
                  <a:cubicBezTo>
                    <a:pt x="92219" y="2008147"/>
                    <a:pt x="0" y="1915928"/>
                    <a:pt x="0" y="1802171"/>
                  </a:cubicBezTo>
                  <a:lnTo>
                    <a:pt x="0" y="205976"/>
                  </a:lnTo>
                  <a:cubicBezTo>
                    <a:pt x="0" y="92219"/>
                    <a:pt x="92219" y="0"/>
                    <a:pt x="205976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 1"/>
            <p:cNvSpPr/>
            <p:nvPr/>
          </p:nvSpPr>
          <p:spPr>
            <a:xfrm>
              <a:off x="375070" y="1689385"/>
              <a:ext cx="3566755" cy="372070"/>
            </a:xfrm>
            <a:prstGeom prst="rect">
              <a:avLst/>
            </a:prstGeom>
          </p:spPr>
          <p:txBody>
            <a:bodyPr wrap="square" lIns="0" tIns="0" rIns="0" bIns="0" rtlCol="0" anchor="t"/>
            <a:lstStyle/>
            <a:p>
              <a:pPr algn="ctr">
                <a:lnSpc>
                  <a:spcPts val="2150"/>
                </a:lnSpc>
              </a:pPr>
              <a:r>
                <a:rPr lang="en-US" b="1" dirty="0" err="1">
                  <a:latin typeface="Montserrat" panose="00000500000000000000" pitchFamily="2" charset="-52"/>
                  <a:ea typeface="Inter" pitchFamily="34" charset="-122"/>
                </a:rPr>
                <a:t>Положительные</a:t>
              </a:r>
              <a:r>
                <a:rPr lang="en-US" b="1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b="1" dirty="0" err="1">
                  <a:latin typeface="Montserrat" panose="00000500000000000000" pitchFamily="2" charset="-52"/>
                  <a:ea typeface="Inter" pitchFamily="34" charset="-122"/>
                </a:rPr>
                <a:t>герои</a:t>
              </a:r>
              <a:endParaRPr lang="en-US" b="1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sp>
          <p:nvSpPr>
            <p:cNvPr id="4" name="Text 2"/>
            <p:cNvSpPr/>
            <p:nvPr/>
          </p:nvSpPr>
          <p:spPr>
            <a:xfrm>
              <a:off x="591151" y="4441023"/>
              <a:ext cx="3171983" cy="2008147"/>
            </a:xfrm>
            <a:prstGeom prst="rect">
              <a:avLst/>
            </a:prstGeom>
          </p:spPr>
          <p:txBody>
            <a:bodyPr wrap="square" lIns="0" tIns="0" rIns="0" bIns="0" rtlCol="0" anchor="t"/>
            <a:lstStyle/>
            <a:p>
              <a:pPr algn="ctr">
                <a:lnSpc>
                  <a:spcPts val="2150"/>
                </a:lnSpc>
              </a:pPr>
              <a:r>
                <a:rPr lang="ru-RU" sz="1600" dirty="0">
                  <a:latin typeface="Montserrat" panose="00000500000000000000" pitchFamily="2" charset="-52"/>
                  <a:ea typeface="Inter" pitchFamily="34" charset="-122"/>
                </a:rPr>
                <a:t>О</a:t>
              </a:r>
              <a:r>
                <a:rPr lang="en-US" sz="1600" dirty="0" err="1">
                  <a:latin typeface="Montserrat" panose="00000500000000000000" pitchFamily="2" charset="-52"/>
                  <a:ea typeface="Inter" pitchFamily="34" charset="-122"/>
                </a:rPr>
                <a:t>бразы</a:t>
              </a: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, которые </a:t>
              </a:r>
              <a:r>
                <a:rPr lang="en-US" sz="1600" dirty="0" err="1">
                  <a:latin typeface="Montserrat" panose="00000500000000000000" pitchFamily="2" charset="-52"/>
                  <a:ea typeface="Inter" pitchFamily="34" charset="-122"/>
                </a:rPr>
                <a:t>вызывают</a:t>
              </a: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endParaRPr lang="ru-RU" sz="1600" dirty="0">
                <a:latin typeface="Montserrat" panose="00000500000000000000" pitchFamily="2" charset="-52"/>
                <a:ea typeface="Inter" pitchFamily="34" charset="-122"/>
              </a:endParaRPr>
            </a:p>
            <a:p>
              <a:pPr algn="ctr">
                <a:lnSpc>
                  <a:spcPts val="2150"/>
                </a:lnSpc>
              </a:pP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у ребенка положительные эмоции: восхищение, </a:t>
              </a:r>
              <a:r>
                <a:rPr lang="en-US" sz="1600" dirty="0" err="1">
                  <a:latin typeface="Montserrat" panose="00000500000000000000" pitchFamily="2" charset="-52"/>
                  <a:ea typeface="Inter" pitchFamily="34" charset="-122"/>
                </a:rPr>
                <a:t>желание</a:t>
              </a: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 подражать. </a:t>
              </a:r>
              <a:endParaRPr lang="ru-RU" sz="1600" dirty="0">
                <a:latin typeface="Montserrat" panose="00000500000000000000" pitchFamily="2" charset="-52"/>
                <a:ea typeface="Inter" pitchFamily="34" charset="-122"/>
              </a:endParaRPr>
            </a:p>
            <a:p>
              <a:pPr algn="ctr">
                <a:lnSpc>
                  <a:spcPts val="2150"/>
                </a:lnSpc>
              </a:pPr>
              <a:r>
                <a:rPr lang="en-US" sz="1600" dirty="0" err="1">
                  <a:latin typeface="Montserrat" panose="00000500000000000000" pitchFamily="2" charset="-52"/>
                  <a:ea typeface="Inter" pitchFamily="34" charset="-122"/>
                </a:rPr>
                <a:t>Эти</a:t>
              </a: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 герои учат доброте, справедливости, храбрости, </a:t>
              </a:r>
              <a:r>
                <a:rPr lang="en-US" sz="1600" dirty="0" err="1">
                  <a:latin typeface="Montserrat" panose="00000500000000000000" pitchFamily="2" charset="-52"/>
                  <a:ea typeface="Inter" pitchFamily="34" charset="-122"/>
                </a:rPr>
                <a:t>трудолюбию</a:t>
              </a: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.</a:t>
              </a:r>
              <a:endParaRPr lang="en-US" sz="1600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sp>
          <p:nvSpPr>
            <p:cNvPr id="15" name="Прямоугольник: скругленные углы 14"/>
            <p:cNvSpPr/>
            <p:nvPr/>
          </p:nvSpPr>
          <p:spPr>
            <a:xfrm>
              <a:off x="397018" y="1589274"/>
              <a:ext cx="3566755" cy="5079025"/>
            </a:xfrm>
            <a:prstGeom prst="roundRect">
              <a:avLst>
                <a:gd name="adj" fmla="val 5985"/>
              </a:avLst>
            </a:prstGeom>
            <a:noFill/>
            <a:ln w="31750">
              <a:solidFill>
                <a:srgbClr val="51BAC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307138" y="1589274"/>
            <a:ext cx="3566755" cy="5079025"/>
            <a:chOff x="4307138" y="1589274"/>
            <a:chExt cx="3566755" cy="5079025"/>
          </a:xfrm>
        </p:grpSpPr>
        <p:pic>
          <p:nvPicPr>
            <p:cNvPr id="22" name="Рисунок 21" descr="Picture backgroun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5" r="3315" b="11561"/>
            <a:stretch>
              <a:fillRect/>
            </a:stretch>
          </p:blipFill>
          <p:spPr bwMode="auto">
            <a:xfrm>
              <a:off x="4504523" y="2161566"/>
              <a:ext cx="3171982" cy="2008147"/>
            </a:xfrm>
            <a:custGeom>
              <a:avLst/>
              <a:gdLst>
                <a:gd name="connsiteX0" fmla="*/ 205976 w 3171982"/>
                <a:gd name="connsiteY0" fmla="*/ 0 h 2008147"/>
                <a:gd name="connsiteX1" fmla="*/ 2966006 w 3171982"/>
                <a:gd name="connsiteY1" fmla="*/ 0 h 2008147"/>
                <a:gd name="connsiteX2" fmla="*/ 3171982 w 3171982"/>
                <a:gd name="connsiteY2" fmla="*/ 205976 h 2008147"/>
                <a:gd name="connsiteX3" fmla="*/ 3171982 w 3171982"/>
                <a:gd name="connsiteY3" fmla="*/ 1802171 h 2008147"/>
                <a:gd name="connsiteX4" fmla="*/ 2966006 w 3171982"/>
                <a:gd name="connsiteY4" fmla="*/ 2008147 h 2008147"/>
                <a:gd name="connsiteX5" fmla="*/ 205976 w 3171982"/>
                <a:gd name="connsiteY5" fmla="*/ 2008147 h 2008147"/>
                <a:gd name="connsiteX6" fmla="*/ 0 w 3171982"/>
                <a:gd name="connsiteY6" fmla="*/ 1802171 h 2008147"/>
                <a:gd name="connsiteX7" fmla="*/ 0 w 3171982"/>
                <a:gd name="connsiteY7" fmla="*/ 205976 h 2008147"/>
                <a:gd name="connsiteX8" fmla="*/ 205976 w 3171982"/>
                <a:gd name="connsiteY8" fmla="*/ 0 h 200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1982" h="2008147">
                  <a:moveTo>
                    <a:pt x="205976" y="0"/>
                  </a:moveTo>
                  <a:lnTo>
                    <a:pt x="2966006" y="0"/>
                  </a:lnTo>
                  <a:cubicBezTo>
                    <a:pt x="3079763" y="0"/>
                    <a:pt x="3171982" y="92219"/>
                    <a:pt x="3171982" y="205976"/>
                  </a:cubicBezTo>
                  <a:lnTo>
                    <a:pt x="3171982" y="1802171"/>
                  </a:lnTo>
                  <a:cubicBezTo>
                    <a:pt x="3171982" y="1915928"/>
                    <a:pt x="3079763" y="2008147"/>
                    <a:pt x="2966006" y="2008147"/>
                  </a:cubicBezTo>
                  <a:lnTo>
                    <a:pt x="205976" y="2008147"/>
                  </a:lnTo>
                  <a:cubicBezTo>
                    <a:pt x="92219" y="2008147"/>
                    <a:pt x="0" y="1915928"/>
                    <a:pt x="0" y="1802171"/>
                  </a:cubicBezTo>
                  <a:lnTo>
                    <a:pt x="0" y="205976"/>
                  </a:lnTo>
                  <a:cubicBezTo>
                    <a:pt x="0" y="92219"/>
                    <a:pt x="92219" y="0"/>
                    <a:pt x="205976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3"/>
            <p:cNvSpPr/>
            <p:nvPr/>
          </p:nvSpPr>
          <p:spPr>
            <a:xfrm>
              <a:off x="4340951" y="1693440"/>
              <a:ext cx="3499128" cy="372070"/>
            </a:xfrm>
            <a:prstGeom prst="rect">
              <a:avLst/>
            </a:prstGeom>
          </p:spPr>
          <p:txBody>
            <a:bodyPr wrap="square" lIns="0" tIns="0" rIns="0" bIns="0" rtlCol="0" anchor="t"/>
            <a:lstStyle/>
            <a:p>
              <a:pPr algn="ctr">
                <a:lnSpc>
                  <a:spcPts val="2150"/>
                </a:lnSpc>
              </a:pPr>
              <a:r>
                <a:rPr lang="en-US" b="1" dirty="0" err="1">
                  <a:latin typeface="Montserrat" panose="00000500000000000000" pitchFamily="2" charset="-52"/>
                  <a:ea typeface="Inter" pitchFamily="34" charset="-122"/>
                </a:rPr>
                <a:t>Отрицательные</a:t>
              </a:r>
              <a:r>
                <a:rPr lang="en-US" b="1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b="1" dirty="0" err="1">
                  <a:latin typeface="Montserrat" panose="00000500000000000000" pitchFamily="2" charset="-52"/>
                  <a:ea typeface="Inter" pitchFamily="34" charset="-122"/>
                </a:rPr>
                <a:t>герои</a:t>
              </a:r>
              <a:endParaRPr lang="en-US" b="1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sp>
          <p:nvSpPr>
            <p:cNvPr id="6" name="Text 4"/>
            <p:cNvSpPr/>
            <p:nvPr/>
          </p:nvSpPr>
          <p:spPr>
            <a:xfrm>
              <a:off x="4473412" y="4441023"/>
              <a:ext cx="3234205" cy="1859353"/>
            </a:xfrm>
            <a:prstGeom prst="rect">
              <a:avLst/>
            </a:prstGeom>
          </p:spPr>
          <p:txBody>
            <a:bodyPr wrap="square" lIns="0" tIns="0" rIns="0" bIns="0" rtlCol="0" anchor="t"/>
            <a:lstStyle/>
            <a:p>
              <a:pPr algn="ctr">
                <a:lnSpc>
                  <a:spcPts val="2150"/>
                </a:lnSpc>
              </a:pPr>
              <a:r>
                <a:rPr lang="ru-RU" sz="1600" dirty="0">
                  <a:latin typeface="Montserrat" panose="00000500000000000000" pitchFamily="2" charset="-52"/>
                  <a:ea typeface="Inter" pitchFamily="34" charset="-122"/>
                </a:rPr>
                <a:t>О</a:t>
              </a:r>
              <a:r>
                <a:rPr lang="en-US" sz="1600" dirty="0" err="1">
                  <a:latin typeface="Montserrat" panose="00000500000000000000" pitchFamily="2" charset="-52"/>
                  <a:ea typeface="Inter" pitchFamily="34" charset="-122"/>
                </a:rPr>
                <a:t>бразы</a:t>
              </a: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, которые вызывают отрицательные эмоции: страх, отвращение, неприятие. Они учатся распознавать зло, опасаться его и бороться с </a:t>
              </a:r>
              <a:r>
                <a:rPr lang="en-US" sz="1600" dirty="0" err="1">
                  <a:latin typeface="Montserrat" panose="00000500000000000000" pitchFamily="2" charset="-52"/>
                  <a:ea typeface="Inter" pitchFamily="34" charset="-122"/>
                </a:rPr>
                <a:t>ним</a:t>
              </a: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.</a:t>
              </a:r>
              <a:endParaRPr lang="en-US" sz="1600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sp>
          <p:nvSpPr>
            <p:cNvPr id="16" name="Прямоугольник: скругленные углы 15"/>
            <p:cNvSpPr/>
            <p:nvPr/>
          </p:nvSpPr>
          <p:spPr>
            <a:xfrm>
              <a:off x="4307138" y="1589274"/>
              <a:ext cx="3566755" cy="5079025"/>
            </a:xfrm>
            <a:prstGeom prst="roundRect">
              <a:avLst>
                <a:gd name="adj" fmla="val 5985"/>
              </a:avLst>
            </a:prstGeom>
            <a:noFill/>
            <a:ln w="31750">
              <a:solidFill>
                <a:srgbClr val="51BAC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154230" y="1589274"/>
            <a:ext cx="3566755" cy="5079025"/>
            <a:chOff x="8154230" y="1589274"/>
            <a:chExt cx="3566755" cy="5079025"/>
          </a:xfrm>
        </p:grpSpPr>
        <p:pic>
          <p:nvPicPr>
            <p:cNvPr id="24" name="Рисунок 23" descr="Picture backgrou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7" t="8857" r="2327" b="1501"/>
            <a:stretch>
              <a:fillRect/>
            </a:stretch>
          </p:blipFill>
          <p:spPr bwMode="auto">
            <a:xfrm>
              <a:off x="8350134" y="2161566"/>
              <a:ext cx="3171982" cy="2008147"/>
            </a:xfrm>
            <a:custGeom>
              <a:avLst/>
              <a:gdLst>
                <a:gd name="connsiteX0" fmla="*/ 205976 w 3171982"/>
                <a:gd name="connsiteY0" fmla="*/ 0 h 2008147"/>
                <a:gd name="connsiteX1" fmla="*/ 2966006 w 3171982"/>
                <a:gd name="connsiteY1" fmla="*/ 0 h 2008147"/>
                <a:gd name="connsiteX2" fmla="*/ 3171982 w 3171982"/>
                <a:gd name="connsiteY2" fmla="*/ 205976 h 2008147"/>
                <a:gd name="connsiteX3" fmla="*/ 3171982 w 3171982"/>
                <a:gd name="connsiteY3" fmla="*/ 1802171 h 2008147"/>
                <a:gd name="connsiteX4" fmla="*/ 2966006 w 3171982"/>
                <a:gd name="connsiteY4" fmla="*/ 2008147 h 2008147"/>
                <a:gd name="connsiteX5" fmla="*/ 205976 w 3171982"/>
                <a:gd name="connsiteY5" fmla="*/ 2008147 h 2008147"/>
                <a:gd name="connsiteX6" fmla="*/ 0 w 3171982"/>
                <a:gd name="connsiteY6" fmla="*/ 1802171 h 2008147"/>
                <a:gd name="connsiteX7" fmla="*/ 0 w 3171982"/>
                <a:gd name="connsiteY7" fmla="*/ 205976 h 2008147"/>
                <a:gd name="connsiteX8" fmla="*/ 205976 w 3171982"/>
                <a:gd name="connsiteY8" fmla="*/ 0 h 200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1982" h="2008147">
                  <a:moveTo>
                    <a:pt x="205976" y="0"/>
                  </a:moveTo>
                  <a:lnTo>
                    <a:pt x="2966006" y="0"/>
                  </a:lnTo>
                  <a:cubicBezTo>
                    <a:pt x="3079763" y="0"/>
                    <a:pt x="3171982" y="92219"/>
                    <a:pt x="3171982" y="205976"/>
                  </a:cubicBezTo>
                  <a:lnTo>
                    <a:pt x="3171982" y="1802171"/>
                  </a:lnTo>
                  <a:cubicBezTo>
                    <a:pt x="3171982" y="1915928"/>
                    <a:pt x="3079763" y="2008147"/>
                    <a:pt x="2966006" y="2008147"/>
                  </a:cubicBezTo>
                  <a:lnTo>
                    <a:pt x="205976" y="2008147"/>
                  </a:lnTo>
                  <a:cubicBezTo>
                    <a:pt x="92219" y="2008147"/>
                    <a:pt x="0" y="1915928"/>
                    <a:pt x="0" y="1802171"/>
                  </a:cubicBezTo>
                  <a:lnTo>
                    <a:pt x="0" y="205976"/>
                  </a:lnTo>
                  <a:cubicBezTo>
                    <a:pt x="0" y="92219"/>
                    <a:pt x="92219" y="0"/>
                    <a:pt x="205976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5"/>
            <p:cNvSpPr/>
            <p:nvPr/>
          </p:nvSpPr>
          <p:spPr>
            <a:xfrm>
              <a:off x="8217257" y="1689385"/>
              <a:ext cx="3365897" cy="372070"/>
            </a:xfrm>
            <a:prstGeom prst="rect">
              <a:avLst/>
            </a:prstGeom>
          </p:spPr>
          <p:txBody>
            <a:bodyPr wrap="square" lIns="0" tIns="0" rIns="0" bIns="0" rtlCol="0" anchor="t"/>
            <a:lstStyle/>
            <a:p>
              <a:pPr algn="ctr">
                <a:lnSpc>
                  <a:spcPts val="2150"/>
                </a:lnSpc>
              </a:pPr>
              <a:r>
                <a:rPr lang="en-US" b="1" dirty="0">
                  <a:latin typeface="Montserrat" panose="00000500000000000000" pitchFamily="2" charset="-52"/>
                  <a:ea typeface="Inter" pitchFamily="34" charset="-122"/>
                </a:rPr>
                <a:t>Влияние </a:t>
              </a:r>
              <a:r>
                <a:rPr lang="en-US" b="1" dirty="0" err="1">
                  <a:latin typeface="Montserrat" panose="00000500000000000000" pitchFamily="2" charset="-52"/>
                  <a:ea typeface="Inter" pitchFamily="34" charset="-122"/>
                </a:rPr>
                <a:t>на</a:t>
              </a:r>
              <a:r>
                <a:rPr lang="en-US" b="1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r>
                <a:rPr lang="en-US" b="1" dirty="0" err="1">
                  <a:latin typeface="Montserrat" panose="00000500000000000000" pitchFamily="2" charset="-52"/>
                  <a:ea typeface="Inter" pitchFamily="34" charset="-122"/>
                </a:rPr>
                <a:t>развитие</a:t>
              </a:r>
              <a:endParaRPr lang="en-US" b="1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sp>
          <p:nvSpPr>
            <p:cNvPr id="8" name="Text 6"/>
            <p:cNvSpPr/>
            <p:nvPr/>
          </p:nvSpPr>
          <p:spPr>
            <a:xfrm>
              <a:off x="8353097" y="4441023"/>
              <a:ext cx="3169019" cy="1198932"/>
            </a:xfrm>
            <a:prstGeom prst="rect">
              <a:avLst/>
            </a:prstGeom>
          </p:spPr>
          <p:txBody>
            <a:bodyPr wrap="square" lIns="0" tIns="0" rIns="0" bIns="0" rtlCol="0" anchor="t"/>
            <a:lstStyle/>
            <a:p>
              <a:pPr algn="ctr">
                <a:lnSpc>
                  <a:spcPts val="2150"/>
                </a:lnSpc>
              </a:pP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Анализируя сказочные образы, ребенок учится различать хорошее и плохое, формирует свои ценности и моральные принципы. </a:t>
              </a:r>
              <a:endParaRPr lang="en-US" sz="1600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sp>
          <p:nvSpPr>
            <p:cNvPr id="17" name="Прямоугольник: скругленные углы 16"/>
            <p:cNvSpPr/>
            <p:nvPr/>
          </p:nvSpPr>
          <p:spPr>
            <a:xfrm>
              <a:off x="8154230" y="1589274"/>
              <a:ext cx="3566755" cy="5079025"/>
            </a:xfrm>
            <a:prstGeom prst="roundRect">
              <a:avLst>
                <a:gd name="adj" fmla="val 5985"/>
              </a:avLst>
            </a:prstGeom>
            <a:noFill/>
            <a:ln w="31750">
              <a:solidFill>
                <a:srgbClr val="51BAC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Овал 43"/>
          <p:cNvSpPr/>
          <p:nvPr/>
        </p:nvSpPr>
        <p:spPr>
          <a:xfrm>
            <a:off x="-1124436" y="2412828"/>
            <a:ext cx="7105879" cy="7105879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Овал 42"/>
          <p:cNvSpPr/>
          <p:nvPr/>
        </p:nvSpPr>
        <p:spPr>
          <a:xfrm>
            <a:off x="6706827" y="-1783060"/>
            <a:ext cx="7105879" cy="7105879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 0"/>
          <p:cNvSpPr/>
          <p:nvPr/>
        </p:nvSpPr>
        <p:spPr>
          <a:xfrm>
            <a:off x="396875" y="166370"/>
            <a:ext cx="11344275" cy="852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Методы использования сказок </a:t>
            </a:r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в </a:t>
            </a:r>
            <a:r>
              <a:rPr lang="en-US" sz="3200" dirty="0" err="1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нравственном</a:t>
            </a:r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 </a:t>
            </a:r>
            <a:r>
              <a:rPr lang="en-US" sz="3200" dirty="0" err="1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воспитании</a:t>
            </a:r>
            <a:endParaRPr lang="en-US" sz="3200" dirty="0">
              <a:solidFill>
                <a:srgbClr val="32A2B8"/>
              </a:solidFill>
              <a:latin typeface="Montserrat SemiBold" panose="00000700000000000000" pitchFamily="2" charset="-52"/>
              <a:ea typeface="Petrona Bold" pitchFamily="34" charset="-122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408305" y="1144905"/>
            <a:ext cx="11386820" cy="5446395"/>
            <a:chOff x="407988" y="2090057"/>
            <a:chExt cx="11386994" cy="4501409"/>
          </a:xfrm>
        </p:grpSpPr>
        <p:sp>
          <p:nvSpPr>
            <p:cNvPr id="25" name="Прямоугольник: скругленные углы 24"/>
            <p:cNvSpPr/>
            <p:nvPr/>
          </p:nvSpPr>
          <p:spPr>
            <a:xfrm>
              <a:off x="407988" y="2090057"/>
              <a:ext cx="11386994" cy="4501409"/>
            </a:xfrm>
            <a:prstGeom prst="roundRect">
              <a:avLst>
                <a:gd name="adj" fmla="val 5785"/>
              </a:avLst>
            </a:prstGeom>
            <a:solidFill>
              <a:srgbClr val="E9E9E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538519" y="4286711"/>
              <a:ext cx="5041022" cy="2029918"/>
              <a:chOff x="538519" y="4286711"/>
              <a:chExt cx="5041022" cy="2029918"/>
            </a:xfrm>
          </p:grpSpPr>
          <p:sp>
            <p:nvSpPr>
              <p:cNvPr id="5" name="Text 10"/>
              <p:cNvSpPr/>
              <p:nvPr/>
            </p:nvSpPr>
            <p:spPr>
              <a:xfrm>
                <a:off x="1442003" y="4353612"/>
                <a:ext cx="4137538" cy="362099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>
                  <a:lnSpc>
                    <a:spcPts val="2150"/>
                  </a:lnSpc>
                </a:pPr>
                <a:r>
                  <a:rPr lang="en-US" b="1" dirty="0" err="1">
                    <a:latin typeface="Montserrat" panose="00000500000000000000" pitchFamily="2" charset="-52"/>
                    <a:ea typeface="Inter" pitchFamily="34" charset="-122"/>
                  </a:rPr>
                  <a:t>Обсуждение</a:t>
                </a:r>
                <a:r>
                  <a:rPr lang="en-US" b="1" dirty="0">
                    <a:latin typeface="Montserrat" panose="00000500000000000000" pitchFamily="2" charset="-52"/>
                    <a:ea typeface="Inter" pitchFamily="34" charset="-122"/>
                  </a:rPr>
                  <a:t> сказок</a:t>
                </a:r>
                <a:endParaRPr lang="en-US" b="1" dirty="0">
                  <a:latin typeface="Montserrat" panose="00000500000000000000" pitchFamily="2" charset="-52"/>
                  <a:ea typeface="Inter" pitchFamily="34" charset="-122"/>
                </a:endParaRPr>
              </a:p>
            </p:txBody>
          </p:sp>
          <p:sp>
            <p:nvSpPr>
              <p:cNvPr id="6" name="Text 11"/>
              <p:cNvSpPr/>
              <p:nvPr/>
            </p:nvSpPr>
            <p:spPr>
              <a:xfrm>
                <a:off x="1442003" y="4815977"/>
                <a:ext cx="3864621" cy="1500652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>
                  <a:lnSpc>
                    <a:spcPts val="2150"/>
                  </a:lnSpc>
                </a:pPr>
                <a:r>
                  <a:rPr lang="ru-RU" sz="1400" dirty="0">
                    <a:latin typeface="Montserrat" panose="00000500000000000000" pitchFamily="2" charset="-52"/>
                    <a:ea typeface="Inter" pitchFamily="34" charset="-122"/>
                  </a:rPr>
                  <a:t>В</a:t>
                </a:r>
                <a:r>
                  <a:rPr lang="en-US" sz="1400" dirty="0" err="1">
                    <a:latin typeface="Montserrat" panose="00000500000000000000" pitchFamily="2" charset="-52"/>
                    <a:ea typeface="Inter" pitchFamily="34" charset="-122"/>
                  </a:rPr>
                  <a:t>ажно</a:t>
                </a:r>
                <a:r>
                  <a:rPr lang="en-US" sz="1400" dirty="0">
                    <a:latin typeface="Montserrat" panose="00000500000000000000" pitchFamily="2" charset="-52"/>
                    <a:ea typeface="Inter" pitchFamily="34" charset="-122"/>
                  </a:rPr>
                  <a:t> обсудить с детьми прочитанное: их впечатления, ценности, которые были раскрыты в сказке, положительные и отрицательные черты </a:t>
                </a:r>
                <a:r>
                  <a:rPr lang="en-US" sz="1400" dirty="0" err="1">
                    <a:latin typeface="Montserrat" panose="00000500000000000000" pitchFamily="2" charset="-52"/>
                    <a:ea typeface="Inter" pitchFamily="34" charset="-122"/>
                  </a:rPr>
                  <a:t>героев</a:t>
                </a:r>
                <a:r>
                  <a:rPr lang="en-US" sz="1400" dirty="0">
                    <a:latin typeface="Montserrat" panose="00000500000000000000" pitchFamily="2" charset="-52"/>
                    <a:ea typeface="Inter" pitchFamily="34" charset="-122"/>
                  </a:rPr>
                  <a:t>.</a:t>
                </a:r>
                <a:endParaRPr lang="en-US" sz="1400" dirty="0">
                  <a:latin typeface="Montserrat" panose="00000500000000000000" pitchFamily="2" charset="-52"/>
                  <a:ea typeface="Inter" pitchFamily="34" charset="-122"/>
                </a:endParaRPr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538519" y="4286711"/>
                <a:ext cx="772954" cy="7729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692" y="4409430"/>
                <a:ext cx="549532" cy="549532"/>
              </a:xfrm>
              <a:prstGeom prst="rect">
                <a:avLst/>
              </a:prstGeom>
            </p:spPr>
          </p:pic>
        </p:grpSp>
        <p:grpSp>
          <p:nvGrpSpPr>
            <p:cNvPr id="41" name="Группа 40"/>
            <p:cNvGrpSpPr/>
            <p:nvPr/>
          </p:nvGrpSpPr>
          <p:grpSpPr>
            <a:xfrm>
              <a:off x="6096000" y="2258003"/>
              <a:ext cx="5645785" cy="1608455"/>
              <a:chOff x="6096000" y="2258003"/>
              <a:chExt cx="5645785" cy="1608455"/>
            </a:xfrm>
          </p:grpSpPr>
          <p:sp>
            <p:nvSpPr>
              <p:cNvPr id="9" name="Text 20"/>
              <p:cNvSpPr/>
              <p:nvPr/>
            </p:nvSpPr>
            <p:spPr>
              <a:xfrm>
                <a:off x="8449985" y="2258003"/>
                <a:ext cx="2751051" cy="291871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>
                  <a:lnSpc>
                    <a:spcPts val="2150"/>
                  </a:lnSpc>
                </a:pPr>
                <a:r>
                  <a:rPr lang="ru-RU" altLang="en-US" b="1" dirty="0">
                    <a:latin typeface="Montserrat" panose="00000500000000000000" pitchFamily="2" charset="-52"/>
                    <a:ea typeface="Inter" pitchFamily="34" charset="-122"/>
                  </a:rPr>
                  <a:t>   </a:t>
                </a:r>
                <a:r>
                  <a:rPr lang="en-US" b="1" dirty="0">
                    <a:latin typeface="Montserrat" panose="00000500000000000000" pitchFamily="2" charset="-52"/>
                    <a:ea typeface="Inter" pitchFamily="34" charset="-122"/>
                  </a:rPr>
                  <a:t>Рисование и </a:t>
                </a:r>
                <a:r>
                  <a:rPr lang="en-US" b="1" dirty="0" err="1">
                    <a:latin typeface="Montserrat" panose="00000500000000000000" pitchFamily="2" charset="-52"/>
                    <a:ea typeface="Inter" pitchFamily="34" charset="-122"/>
                  </a:rPr>
                  <a:t>лепка</a:t>
                </a:r>
                <a:endParaRPr lang="en-US" b="1" dirty="0">
                  <a:latin typeface="Montserrat" panose="00000500000000000000" pitchFamily="2" charset="-52"/>
                  <a:ea typeface="Inter" pitchFamily="34" charset="-122"/>
                </a:endParaRPr>
              </a:p>
            </p:txBody>
          </p:sp>
          <p:sp>
            <p:nvSpPr>
              <p:cNvPr id="10" name="Text 21"/>
              <p:cNvSpPr/>
              <p:nvPr/>
            </p:nvSpPr>
            <p:spPr>
              <a:xfrm>
                <a:off x="7873365" y="2700598"/>
                <a:ext cx="3868420" cy="1165860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>
                  <a:lnSpc>
                    <a:spcPts val="2150"/>
                  </a:lnSpc>
                </a:pPr>
                <a:r>
                  <a:rPr lang="en-US" sz="1600" dirty="0">
                    <a:latin typeface="Montserrat" panose="00000500000000000000" pitchFamily="2" charset="-52"/>
                    <a:ea typeface="Inter" pitchFamily="34" charset="-122"/>
                  </a:rPr>
                  <a:t>Творческие занятия, </a:t>
                </a:r>
                <a:r>
                  <a:rPr lang="en-US" sz="1600" dirty="0" err="1">
                    <a:latin typeface="Montserrat" panose="00000500000000000000" pitchFamily="2" charset="-52"/>
                    <a:ea typeface="Inter" pitchFamily="34" charset="-122"/>
                  </a:rPr>
                  <a:t>связанные</a:t>
                </a:r>
                <a:r>
                  <a:rPr lang="en-US" sz="1600" dirty="0">
                    <a:latin typeface="Montserrat" panose="00000500000000000000" pitchFamily="2" charset="-52"/>
                    <a:ea typeface="Inter" pitchFamily="34" charset="-122"/>
                  </a:rPr>
                  <a:t> </a:t>
                </a:r>
                <a:endParaRPr lang="ru-RU" sz="1600" dirty="0">
                  <a:latin typeface="Montserrat" panose="00000500000000000000" pitchFamily="2" charset="-52"/>
                  <a:ea typeface="Inter" pitchFamily="34" charset="-122"/>
                </a:endParaRPr>
              </a:p>
              <a:p>
                <a:pPr>
                  <a:lnSpc>
                    <a:spcPts val="2150"/>
                  </a:lnSpc>
                </a:pPr>
                <a:r>
                  <a:rPr lang="en-US" sz="1600" dirty="0" err="1">
                    <a:latin typeface="Montserrat" panose="00000500000000000000" pitchFamily="2" charset="-52"/>
                    <a:ea typeface="Inter" pitchFamily="34" charset="-122"/>
                  </a:rPr>
                  <a:t>со</a:t>
                </a:r>
                <a:r>
                  <a:rPr lang="en-US" sz="1600" dirty="0">
                    <a:latin typeface="Montserrat" panose="00000500000000000000" pitchFamily="2" charset="-52"/>
                    <a:ea typeface="Inter" pitchFamily="34" charset="-122"/>
                  </a:rPr>
                  <a:t> </a:t>
                </a:r>
                <a:r>
                  <a:rPr lang="en-US" sz="1600" dirty="0" err="1">
                    <a:latin typeface="Montserrat" panose="00000500000000000000" pitchFamily="2" charset="-52"/>
                    <a:ea typeface="Inter" pitchFamily="34" charset="-122"/>
                  </a:rPr>
                  <a:t>сказками</a:t>
                </a:r>
                <a:r>
                  <a:rPr lang="en-US" sz="1600" dirty="0">
                    <a:latin typeface="Montserrat" panose="00000500000000000000" pitchFamily="2" charset="-52"/>
                    <a:ea typeface="Inter" pitchFamily="34" charset="-122"/>
                  </a:rPr>
                  <a:t>, помогают детям визуализировать образ героев и событий сказки, </a:t>
                </a:r>
                <a:r>
                  <a:rPr lang="en-US" sz="1600" dirty="0" err="1">
                    <a:latin typeface="Montserrat" panose="00000500000000000000" pitchFamily="2" charset="-52"/>
                    <a:ea typeface="Inter" pitchFamily="34" charset="-122"/>
                  </a:rPr>
                  <a:t>развивать</a:t>
                </a:r>
                <a:r>
                  <a:rPr lang="en-US" sz="1600" dirty="0">
                    <a:latin typeface="Montserrat" panose="00000500000000000000" pitchFamily="2" charset="-52"/>
                    <a:ea typeface="Inter" pitchFamily="34" charset="-122"/>
                  </a:rPr>
                  <a:t> </a:t>
                </a:r>
                <a:r>
                  <a:rPr lang="en-US" sz="1600" dirty="0" err="1">
                    <a:latin typeface="Montserrat" panose="00000500000000000000" pitchFamily="2" charset="-52"/>
                    <a:ea typeface="Inter" pitchFamily="34" charset="-122"/>
                  </a:rPr>
                  <a:t>фантазию</a:t>
                </a:r>
                <a:r>
                  <a:rPr lang="en-US" sz="1600" dirty="0">
                    <a:latin typeface="Montserrat" panose="00000500000000000000" pitchFamily="2" charset="-52"/>
                    <a:ea typeface="Inter" pitchFamily="34" charset="-122"/>
                  </a:rPr>
                  <a:t>.</a:t>
                </a:r>
                <a:endParaRPr lang="en-US" sz="1600" dirty="0">
                  <a:latin typeface="Montserrat" panose="00000500000000000000" pitchFamily="2" charset="-52"/>
                  <a:ea typeface="Inter" pitchFamily="34" charset="-122"/>
                </a:endParaRPr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6096000" y="2266893"/>
                <a:ext cx="772954" cy="7729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4865" y="2378604"/>
                <a:ext cx="549532" cy="549532"/>
              </a:xfrm>
              <a:prstGeom prst="rect">
                <a:avLst/>
              </a:prstGeom>
            </p:spPr>
          </p:pic>
        </p:grpSp>
        <p:grpSp>
          <p:nvGrpSpPr>
            <p:cNvPr id="42" name="Группа 41"/>
            <p:cNvGrpSpPr/>
            <p:nvPr/>
          </p:nvGrpSpPr>
          <p:grpSpPr>
            <a:xfrm>
              <a:off x="6096000" y="4286711"/>
              <a:ext cx="5625551" cy="2029492"/>
              <a:chOff x="6096000" y="4286711"/>
              <a:chExt cx="5625551" cy="2029492"/>
            </a:xfrm>
          </p:grpSpPr>
          <p:sp>
            <p:nvSpPr>
              <p:cNvPr id="7" name="Text 15"/>
              <p:cNvSpPr/>
              <p:nvPr/>
            </p:nvSpPr>
            <p:spPr>
              <a:xfrm>
                <a:off x="7063145" y="4409430"/>
                <a:ext cx="4137538" cy="250462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>
                  <a:lnSpc>
                    <a:spcPts val="2150"/>
                  </a:lnSpc>
                </a:pPr>
                <a:r>
                  <a:rPr lang="en-US" b="1" dirty="0">
                    <a:latin typeface="Montserrat" panose="00000500000000000000" pitchFamily="2" charset="-52"/>
                    <a:ea typeface="Inter" pitchFamily="34" charset="-122"/>
                  </a:rPr>
                  <a:t>Инсценировки и </a:t>
                </a:r>
                <a:r>
                  <a:rPr lang="en-US" b="1" dirty="0" err="1">
                    <a:latin typeface="Montserrat" panose="00000500000000000000" pitchFamily="2" charset="-52"/>
                    <a:ea typeface="Inter" pitchFamily="34" charset="-122"/>
                  </a:rPr>
                  <a:t>театрализация</a:t>
                </a:r>
                <a:endParaRPr lang="en-US" b="1" dirty="0">
                  <a:latin typeface="Montserrat" panose="00000500000000000000" pitchFamily="2" charset="-52"/>
                  <a:ea typeface="Inter" pitchFamily="34" charset="-122"/>
                </a:endParaRPr>
              </a:p>
            </p:txBody>
          </p:sp>
          <p:sp>
            <p:nvSpPr>
              <p:cNvPr id="8" name="Text 16"/>
              <p:cNvSpPr/>
              <p:nvPr/>
            </p:nvSpPr>
            <p:spPr>
              <a:xfrm>
                <a:off x="8322979" y="4815733"/>
                <a:ext cx="3398572" cy="1500470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>
                  <a:lnSpc>
                    <a:spcPts val="2150"/>
                  </a:lnSpc>
                </a:pPr>
                <a:r>
                  <a:rPr lang="en-US" sz="1400" dirty="0">
                    <a:latin typeface="Montserrat" panose="00000500000000000000" pitchFamily="2" charset="-52"/>
                    <a:ea typeface="Inter" pitchFamily="34" charset="-122"/>
                  </a:rPr>
                  <a:t>Театрализация сказок помогает детям в более глубокой и творческой форме осознать сюжет сказки, прочувствовать эмоции героев и развивать свои артистические </a:t>
                </a:r>
                <a:r>
                  <a:rPr lang="en-US" sz="1400" dirty="0" err="1">
                    <a:latin typeface="Montserrat" panose="00000500000000000000" pitchFamily="2" charset="-52"/>
                    <a:ea typeface="Inter" pitchFamily="34" charset="-122"/>
                  </a:rPr>
                  <a:t>способности</a:t>
                </a:r>
                <a:r>
                  <a:rPr lang="en-US" sz="1400" dirty="0">
                    <a:latin typeface="Montserrat" panose="00000500000000000000" pitchFamily="2" charset="-52"/>
                    <a:ea typeface="Inter" pitchFamily="34" charset="-122"/>
                  </a:rPr>
                  <a:t>.</a:t>
                </a:r>
                <a:endParaRPr lang="en-US" sz="1400" dirty="0">
                  <a:latin typeface="Montserrat" panose="00000500000000000000" pitchFamily="2" charset="-52"/>
                  <a:ea typeface="Inter" pitchFamily="34" charset="-122"/>
                </a:endParaRPr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6096000" y="4286711"/>
                <a:ext cx="772954" cy="7729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3035" y="4398422"/>
                <a:ext cx="549532" cy="549532"/>
              </a:xfrm>
              <a:prstGeom prst="rect">
                <a:avLst/>
              </a:prstGeom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538519" y="2266893"/>
              <a:ext cx="4967710" cy="1656917"/>
              <a:chOff x="538519" y="2266893"/>
              <a:chExt cx="4967710" cy="1656917"/>
            </a:xfrm>
          </p:grpSpPr>
          <p:sp>
            <p:nvSpPr>
              <p:cNvPr id="3" name="Text 5"/>
              <p:cNvSpPr/>
              <p:nvPr/>
            </p:nvSpPr>
            <p:spPr>
              <a:xfrm>
                <a:off x="1442003" y="2286120"/>
                <a:ext cx="1937107" cy="264319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>
                  <a:lnSpc>
                    <a:spcPts val="2150"/>
                  </a:lnSpc>
                </a:pPr>
                <a:r>
                  <a:rPr lang="en-US" b="1" dirty="0" err="1">
                    <a:latin typeface="Montserrat" panose="00000500000000000000" pitchFamily="2" charset="-52"/>
                    <a:ea typeface="Inter" pitchFamily="34" charset="-122"/>
                  </a:rPr>
                  <a:t>Чтение</a:t>
                </a:r>
                <a:r>
                  <a:rPr lang="en-US" b="1" dirty="0">
                    <a:latin typeface="Montserrat" panose="00000500000000000000" pitchFamily="2" charset="-52"/>
                    <a:ea typeface="Inter" pitchFamily="34" charset="-122"/>
                  </a:rPr>
                  <a:t> сказок</a:t>
                </a:r>
                <a:endParaRPr lang="en-US" b="1" dirty="0">
                  <a:latin typeface="Montserrat" panose="00000500000000000000" pitchFamily="2" charset="-52"/>
                  <a:ea typeface="Inter" pitchFamily="34" charset="-122"/>
                </a:endParaRPr>
              </a:p>
            </p:txBody>
          </p:sp>
          <p:sp>
            <p:nvSpPr>
              <p:cNvPr id="4" name="Text 6"/>
              <p:cNvSpPr/>
              <p:nvPr/>
            </p:nvSpPr>
            <p:spPr>
              <a:xfrm>
                <a:off x="1442003" y="2700909"/>
                <a:ext cx="4064226" cy="1222901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>
                  <a:lnSpc>
                    <a:spcPts val="2150"/>
                  </a:lnSpc>
                </a:pPr>
                <a:r>
                  <a:rPr lang="en-US" sz="1400" dirty="0">
                    <a:latin typeface="Montserrat" panose="00000500000000000000" pitchFamily="2" charset="-52"/>
                    <a:ea typeface="Inter" pitchFamily="34" charset="-122"/>
                  </a:rPr>
                  <a:t>Регулярное чтение сказок </a:t>
                </a:r>
                <a:r>
                  <a:rPr lang="en-US" sz="1400" dirty="0" err="1">
                    <a:latin typeface="Montserrat" panose="00000500000000000000" pitchFamily="2" charset="-52"/>
                    <a:ea typeface="Inter" pitchFamily="34" charset="-122"/>
                  </a:rPr>
                  <a:t>позволяет</a:t>
                </a:r>
                <a:r>
                  <a:rPr lang="en-US" sz="1400" dirty="0">
                    <a:latin typeface="Montserrat" panose="00000500000000000000" pitchFamily="2" charset="-52"/>
                    <a:ea typeface="Inter" pitchFamily="34" charset="-122"/>
                  </a:rPr>
                  <a:t> детям увлечься сюжетом, проникнуться эмоциями </a:t>
                </a:r>
                <a:r>
                  <a:rPr lang="en-US" sz="1400" dirty="0" err="1">
                    <a:latin typeface="Montserrat" panose="00000500000000000000" pitchFamily="2" charset="-52"/>
                    <a:ea typeface="Inter" pitchFamily="34" charset="-122"/>
                  </a:rPr>
                  <a:t>героев</a:t>
                </a:r>
                <a:r>
                  <a:rPr lang="en-US" sz="1400" dirty="0">
                    <a:latin typeface="Montserrat" panose="00000500000000000000" pitchFamily="2" charset="-52"/>
                    <a:ea typeface="Inter" pitchFamily="34" charset="-122"/>
                  </a:rPr>
                  <a:t> </a:t>
                </a:r>
                <a:endParaRPr lang="ru-RU" sz="1400" dirty="0">
                  <a:latin typeface="Montserrat" panose="00000500000000000000" pitchFamily="2" charset="-52"/>
                  <a:ea typeface="Inter" pitchFamily="34" charset="-122"/>
                </a:endParaRPr>
              </a:p>
              <a:p>
                <a:pPr>
                  <a:lnSpc>
                    <a:spcPts val="2150"/>
                  </a:lnSpc>
                </a:pPr>
                <a:r>
                  <a:rPr lang="en-US" sz="1400" dirty="0">
                    <a:latin typeface="Montserrat" panose="00000500000000000000" pitchFamily="2" charset="-52"/>
                    <a:ea typeface="Inter" pitchFamily="34" charset="-122"/>
                  </a:rPr>
                  <a:t>и получить ценные </a:t>
                </a:r>
                <a:r>
                  <a:rPr lang="en-US" sz="1400" dirty="0" err="1">
                    <a:latin typeface="Montserrat" panose="00000500000000000000" pitchFamily="2" charset="-52"/>
                    <a:ea typeface="Inter" pitchFamily="34" charset="-122"/>
                  </a:rPr>
                  <a:t>уроки</a:t>
                </a:r>
                <a:r>
                  <a:rPr lang="en-US" sz="1400" dirty="0">
                    <a:latin typeface="Montserrat" panose="00000500000000000000" pitchFamily="2" charset="-52"/>
                    <a:ea typeface="Inter" pitchFamily="34" charset="-122"/>
                  </a:rPr>
                  <a:t>.</a:t>
                </a:r>
                <a:endParaRPr lang="en-US" sz="1400" dirty="0">
                  <a:latin typeface="Montserrat" panose="00000500000000000000" pitchFamily="2" charset="-52"/>
                  <a:ea typeface="Inter" pitchFamily="34" charset="-122"/>
                </a:endParaRPr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538519" y="2266893"/>
                <a:ext cx="772954" cy="7729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377" y="2378604"/>
                <a:ext cx="480786" cy="480786"/>
              </a:xfrm>
              <a:prstGeom prst="rect">
                <a:avLst/>
              </a:prstGeom>
            </p:spPr>
          </p:pic>
        </p:grpSp>
      </p:grpSp>
      <p:pic>
        <p:nvPicPr>
          <p:cNvPr id="17" name="Изображение 16" descr="photo_2024-11-28_13-48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" y="1019175"/>
            <a:ext cx="1279525" cy="1663700"/>
          </a:xfrm>
          <a:prstGeom prst="rect">
            <a:avLst/>
          </a:prstGeom>
        </p:spPr>
      </p:pic>
      <p:pic>
        <p:nvPicPr>
          <p:cNvPr id="19" name="Изображение 18" descr="photo_2024-11-28_13-48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515" y="2566670"/>
            <a:ext cx="1386205" cy="1687830"/>
          </a:xfrm>
          <a:prstGeom prst="rect">
            <a:avLst/>
          </a:prstGeom>
        </p:spPr>
      </p:pic>
      <p:pic>
        <p:nvPicPr>
          <p:cNvPr id="20" name="Изображение 19" descr="photo_2024-11-28_13-48-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855" y="1358900"/>
            <a:ext cx="1400175" cy="1565275"/>
          </a:xfrm>
          <a:prstGeom prst="rect">
            <a:avLst/>
          </a:prstGeom>
        </p:spPr>
      </p:pic>
      <p:pic>
        <p:nvPicPr>
          <p:cNvPr id="21" name="Изображение 20" descr="photo_2024-11-28_13-59-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2405" y="4443095"/>
            <a:ext cx="1440180" cy="198818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/>
          <p:nvPr/>
        </p:nvSpPr>
        <p:spPr>
          <a:xfrm>
            <a:off x="6096000" y="-2623878"/>
            <a:ext cx="7739131" cy="7739131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-1410597" y="4139206"/>
            <a:ext cx="7739131" cy="7739131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 0"/>
          <p:cNvSpPr/>
          <p:nvPr/>
        </p:nvSpPr>
        <p:spPr>
          <a:xfrm>
            <a:off x="397018" y="864876"/>
            <a:ext cx="9465439" cy="10293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Вовлечение </a:t>
            </a:r>
            <a:r>
              <a:rPr lang="en-US" sz="3200" dirty="0" err="1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родителей</a:t>
            </a:r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 </a:t>
            </a:r>
            <a:endParaRPr lang="ru-RU" sz="3200" dirty="0">
              <a:solidFill>
                <a:srgbClr val="000000"/>
              </a:solidFill>
              <a:latin typeface="Montserrat SemiBold" panose="00000700000000000000" pitchFamily="2" charset="-52"/>
              <a:ea typeface="Petrona Bold" pitchFamily="34" charset="-122"/>
            </a:endParaRPr>
          </a:p>
          <a:p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в процесс чтения и </a:t>
            </a:r>
            <a:r>
              <a:rPr lang="en-US" sz="3200" dirty="0" err="1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обсуждения</a:t>
            </a:r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 сказок</a:t>
            </a:r>
            <a:endParaRPr lang="en-US" sz="3200" dirty="0">
              <a:solidFill>
                <a:srgbClr val="32A2B8"/>
              </a:solidFill>
              <a:latin typeface="Montserrat SemiBold" panose="00000700000000000000" pitchFamily="2" charset="-52"/>
              <a:ea typeface="Petrona Bold" pitchFamily="34" charset="-12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97018" y="189701"/>
            <a:ext cx="11397964" cy="523220"/>
            <a:chOff x="296745" y="158127"/>
            <a:chExt cx="11397964" cy="52322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296745" y="234960"/>
              <a:ext cx="1229762" cy="369554"/>
              <a:chOff x="277218" y="156118"/>
              <a:chExt cx="1229762" cy="369554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277218" y="156118"/>
                <a:ext cx="369554" cy="369554"/>
              </a:xfrm>
              <a:prstGeom prst="ellipse">
                <a:avLst/>
              </a:prstGeom>
              <a:solidFill>
                <a:srgbClr val="51BAC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707322" y="156118"/>
                <a:ext cx="369554" cy="369554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1137426" y="156118"/>
                <a:ext cx="369554" cy="369554"/>
              </a:xfrm>
              <a:prstGeom prst="ellipse">
                <a:avLst/>
              </a:prstGeom>
              <a:solidFill>
                <a:srgbClr val="C7C7C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587057" y="158127"/>
              <a:ext cx="101076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Воспитание нравственных качеств детей среднего</a:t>
              </a:r>
              <a:r>
                <a:rPr lang="ru-RU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 дошкольного </a:t>
              </a: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возраста </a:t>
              </a:r>
              <a:endParaRPr lang="ru-RU" sz="1400" dirty="0">
                <a:solidFill>
                  <a:srgbClr val="51BACF"/>
                </a:solidFill>
                <a:latin typeface="Montserrat" panose="00000500000000000000" pitchFamily="2" charset="-52"/>
                <a:ea typeface="Petrona Bold" pitchFamily="34" charset="-122"/>
                <a:cs typeface="Petrona Bold" pitchFamily="34" charset="-120"/>
              </a:endParaRPr>
            </a:p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посредством народных сказок</a:t>
              </a:r>
              <a:endParaRPr lang="en-US" sz="1400" dirty="0">
                <a:solidFill>
                  <a:srgbClr val="51BACF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373917" y="2468834"/>
            <a:ext cx="3310129" cy="3844232"/>
            <a:chOff x="373917" y="2468834"/>
            <a:chExt cx="3310129" cy="3844232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373917" y="2468834"/>
              <a:ext cx="3310129" cy="3729539"/>
              <a:chOff x="373917" y="2468834"/>
              <a:chExt cx="3310129" cy="3729539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739313" y="3981925"/>
                <a:ext cx="2944733" cy="2216448"/>
                <a:chOff x="1917740" y="2894409"/>
                <a:chExt cx="6010639" cy="2216448"/>
              </a:xfrm>
            </p:grpSpPr>
            <p:sp>
              <p:nvSpPr>
                <p:cNvPr id="3" name="Text 1"/>
                <p:cNvSpPr/>
                <p:nvPr/>
              </p:nvSpPr>
              <p:spPr>
                <a:xfrm>
                  <a:off x="1917740" y="2894409"/>
                  <a:ext cx="6010639" cy="314563"/>
                </a:xfrm>
                <a:prstGeom prst="rect">
                  <a:avLst/>
                </a:prstGeom>
              </p:spPr>
              <p:txBody>
                <a:bodyPr wrap="square" lIns="0" tIns="0" rIns="0" bIns="0" rtlCol="0" anchor="t"/>
                <a:lstStyle/>
                <a:p>
                  <a:pPr>
                    <a:lnSpc>
                      <a:spcPts val="2150"/>
                    </a:lnSpc>
                  </a:pPr>
                  <a:r>
                    <a:rPr lang="en-US" b="1" dirty="0" err="1">
                      <a:latin typeface="Montserrat" panose="00000500000000000000" pitchFamily="2" charset="-52"/>
                      <a:ea typeface="Inter" pitchFamily="34" charset="-122"/>
                    </a:rPr>
                    <a:t>Совместное</a:t>
                  </a:r>
                  <a:r>
                    <a:rPr lang="en-US" b="1" dirty="0">
                      <a:latin typeface="Montserrat" panose="00000500000000000000" pitchFamily="2" charset="-52"/>
                      <a:ea typeface="Inter" pitchFamily="34" charset="-122"/>
                    </a:rPr>
                    <a:t> </a:t>
                  </a:r>
                  <a:r>
                    <a:rPr lang="en-US" b="1" dirty="0" err="1">
                      <a:latin typeface="Montserrat" panose="00000500000000000000" pitchFamily="2" charset="-52"/>
                      <a:ea typeface="Inter" pitchFamily="34" charset="-122"/>
                    </a:rPr>
                    <a:t>чтение</a:t>
                  </a:r>
                  <a:endParaRPr lang="en-US" b="1" dirty="0">
                    <a:latin typeface="Montserrat" panose="00000500000000000000" pitchFamily="2" charset="-52"/>
                    <a:ea typeface="Inter" pitchFamily="34" charset="-122"/>
                  </a:endParaRPr>
                </a:p>
              </p:txBody>
            </p:sp>
            <p:sp>
              <p:nvSpPr>
                <p:cNvPr id="4" name="Text 2"/>
                <p:cNvSpPr/>
                <p:nvPr/>
              </p:nvSpPr>
              <p:spPr>
                <a:xfrm>
                  <a:off x="1917742" y="3323987"/>
                  <a:ext cx="5777427" cy="1786870"/>
                </a:xfrm>
                <a:prstGeom prst="rect">
                  <a:avLst/>
                </a:prstGeom>
              </p:spPr>
              <p:txBody>
                <a:bodyPr wrap="square" lIns="0" tIns="0" rIns="0" bIns="0" rtlCol="0" anchor="t"/>
                <a:lstStyle/>
                <a:p>
                  <a:pPr>
                    <a:lnSpc>
                      <a:spcPts val="2150"/>
                    </a:lnSpc>
                  </a:pPr>
                  <a:r>
                    <a:rPr lang="en-US" sz="1600" dirty="0">
                      <a:latin typeface="Montserrat" panose="00000500000000000000" pitchFamily="2" charset="-52"/>
                      <a:ea typeface="Inter" pitchFamily="34" charset="-122"/>
                    </a:rPr>
                    <a:t>Родители могут читать детям сказки в вечернее время, создавая традицию семейного чтения и укрепляя семейные </a:t>
                  </a:r>
                  <a:r>
                    <a:rPr lang="en-US" sz="1600" dirty="0" err="1">
                      <a:latin typeface="Montserrat" panose="00000500000000000000" pitchFamily="2" charset="-52"/>
                      <a:ea typeface="Inter" pitchFamily="34" charset="-122"/>
                    </a:rPr>
                    <a:t>связи</a:t>
                  </a:r>
                  <a:r>
                    <a:rPr lang="en-US" sz="1600" dirty="0">
                      <a:latin typeface="Montserrat" panose="00000500000000000000" pitchFamily="2" charset="-52"/>
                      <a:ea typeface="Inter" pitchFamily="34" charset="-122"/>
                    </a:rPr>
                    <a:t>.</a:t>
                  </a:r>
                  <a:endParaRPr lang="en-US" sz="1600" dirty="0">
                    <a:latin typeface="Montserrat" panose="00000500000000000000" pitchFamily="2" charset="-52"/>
                    <a:ea typeface="Inter" pitchFamily="34" charset="-122"/>
                  </a:endParaRPr>
                </a:p>
              </p:txBody>
            </p:sp>
          </p:grpSp>
          <p:sp>
            <p:nvSpPr>
              <p:cNvPr id="21" name="Овал 20"/>
              <p:cNvSpPr/>
              <p:nvPr/>
            </p:nvSpPr>
            <p:spPr>
              <a:xfrm>
                <a:off x="373917" y="2468834"/>
                <a:ext cx="788533" cy="788533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39327" y="2547999"/>
                <a:ext cx="6719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600" dirty="0">
                    <a:solidFill>
                      <a:schemeClr val="bg1"/>
                    </a:solidFill>
                    <a:latin typeface="Montserrat SemiBold" panose="00000700000000000000" pitchFamily="2" charset="-52"/>
                  </a:rPr>
                  <a:t>01</a:t>
                </a:r>
                <a:endParaRPr lang="ru-RU" sz="3600" dirty="0">
                  <a:solidFill>
                    <a:schemeClr val="bg1"/>
                  </a:solidFill>
                  <a:latin typeface="Montserrat SemiBold" panose="00000700000000000000" pitchFamily="2" charset="-52"/>
                </a:endParaRPr>
              </a:p>
            </p:txBody>
          </p:sp>
        </p:grpSp>
        <p:sp>
          <p:nvSpPr>
            <p:cNvPr id="37" name="Прямоугольник: скругленные углы 36"/>
            <p:cNvSpPr/>
            <p:nvPr/>
          </p:nvSpPr>
          <p:spPr>
            <a:xfrm>
              <a:off x="407988" y="3831974"/>
              <a:ext cx="146238" cy="2481092"/>
            </a:xfrm>
            <a:prstGeom prst="roundRect">
              <a:avLst>
                <a:gd name="adj" fmla="val 50000"/>
              </a:avLst>
            </a:prstGeom>
            <a:solidFill>
              <a:srgbClr val="DBF1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117565" y="2009242"/>
            <a:ext cx="3663216" cy="4650992"/>
            <a:chOff x="4117565" y="2009242"/>
            <a:chExt cx="3663216" cy="4650992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4200525" y="2009242"/>
              <a:ext cx="3580256" cy="4650992"/>
              <a:chOff x="4322772" y="2017306"/>
              <a:chExt cx="3580256" cy="4650992"/>
            </a:xfrm>
          </p:grpSpPr>
          <p:pic>
            <p:nvPicPr>
              <p:cNvPr id="30" name="Рисунок 29" descr="Мать читает книгу вместе с дочерью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7" r="3282" b="19210"/>
              <a:stretch>
                <a:fillRect/>
              </a:stretch>
            </p:blipFill>
            <p:spPr bwMode="auto">
              <a:xfrm>
                <a:off x="4688168" y="2017306"/>
                <a:ext cx="3032542" cy="1717537"/>
              </a:xfrm>
              <a:custGeom>
                <a:avLst/>
                <a:gdLst>
                  <a:gd name="connsiteX0" fmla="*/ 180135 w 3032542"/>
                  <a:gd name="connsiteY0" fmla="*/ 0 h 1717537"/>
                  <a:gd name="connsiteX1" fmla="*/ 2852407 w 3032542"/>
                  <a:gd name="connsiteY1" fmla="*/ 0 h 1717537"/>
                  <a:gd name="connsiteX2" fmla="*/ 3032542 w 3032542"/>
                  <a:gd name="connsiteY2" fmla="*/ 180135 h 1717537"/>
                  <a:gd name="connsiteX3" fmla="*/ 3032542 w 3032542"/>
                  <a:gd name="connsiteY3" fmla="*/ 1537402 h 1717537"/>
                  <a:gd name="connsiteX4" fmla="*/ 2852407 w 3032542"/>
                  <a:gd name="connsiteY4" fmla="*/ 1717537 h 1717537"/>
                  <a:gd name="connsiteX5" fmla="*/ 180135 w 3032542"/>
                  <a:gd name="connsiteY5" fmla="*/ 1717537 h 1717537"/>
                  <a:gd name="connsiteX6" fmla="*/ 0 w 3032542"/>
                  <a:gd name="connsiteY6" fmla="*/ 1537402 h 1717537"/>
                  <a:gd name="connsiteX7" fmla="*/ 0 w 3032542"/>
                  <a:gd name="connsiteY7" fmla="*/ 180135 h 1717537"/>
                  <a:gd name="connsiteX8" fmla="*/ 180135 w 3032542"/>
                  <a:gd name="connsiteY8" fmla="*/ 0 h 171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32542" h="1717537">
                    <a:moveTo>
                      <a:pt x="180135" y="0"/>
                    </a:moveTo>
                    <a:lnTo>
                      <a:pt x="2852407" y="0"/>
                    </a:lnTo>
                    <a:cubicBezTo>
                      <a:pt x="2951893" y="0"/>
                      <a:pt x="3032542" y="80649"/>
                      <a:pt x="3032542" y="180135"/>
                    </a:cubicBezTo>
                    <a:lnTo>
                      <a:pt x="3032542" y="1537402"/>
                    </a:lnTo>
                    <a:cubicBezTo>
                      <a:pt x="3032542" y="1636888"/>
                      <a:pt x="2951893" y="1717537"/>
                      <a:pt x="2852407" y="1717537"/>
                    </a:cubicBezTo>
                    <a:lnTo>
                      <a:pt x="180135" y="1717537"/>
                    </a:lnTo>
                    <a:cubicBezTo>
                      <a:pt x="80649" y="1717537"/>
                      <a:pt x="0" y="1636888"/>
                      <a:pt x="0" y="1537402"/>
                    </a:cubicBezTo>
                    <a:lnTo>
                      <a:pt x="0" y="180135"/>
                    </a:lnTo>
                    <a:cubicBezTo>
                      <a:pt x="0" y="80649"/>
                      <a:pt x="80649" y="0"/>
                      <a:pt x="180135" y="0"/>
                    </a:cubicBez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" name="Группа 15"/>
              <p:cNvGrpSpPr/>
              <p:nvPr/>
            </p:nvGrpSpPr>
            <p:grpSpPr>
              <a:xfrm>
                <a:off x="4683371" y="4010181"/>
                <a:ext cx="3219657" cy="2658117"/>
                <a:chOff x="1790979" y="4613242"/>
                <a:chExt cx="7173931" cy="2658117"/>
              </a:xfrm>
            </p:grpSpPr>
            <p:sp>
              <p:nvSpPr>
                <p:cNvPr id="5" name="Text 3"/>
                <p:cNvSpPr/>
                <p:nvPr/>
              </p:nvSpPr>
              <p:spPr>
                <a:xfrm>
                  <a:off x="1847397" y="4613242"/>
                  <a:ext cx="6029933" cy="314563"/>
                </a:xfrm>
                <a:prstGeom prst="rect">
                  <a:avLst/>
                </a:prstGeom>
              </p:spPr>
              <p:txBody>
                <a:bodyPr wrap="square" lIns="0" tIns="0" rIns="0" bIns="0" rtlCol="0" anchor="t"/>
                <a:lstStyle/>
                <a:p>
                  <a:pPr>
                    <a:lnSpc>
                      <a:spcPts val="2150"/>
                    </a:lnSpc>
                  </a:pPr>
                  <a:r>
                    <a:rPr lang="en-US" b="1" dirty="0" err="1">
                      <a:latin typeface="Montserrat" panose="00000500000000000000" pitchFamily="2" charset="-52"/>
                      <a:ea typeface="Inter" pitchFamily="34" charset="-122"/>
                    </a:rPr>
                    <a:t>Обсуждение</a:t>
                  </a:r>
                  <a:endParaRPr lang="en-US" b="1" dirty="0">
                    <a:latin typeface="Montserrat" panose="00000500000000000000" pitchFamily="2" charset="-52"/>
                    <a:ea typeface="Inter" pitchFamily="34" charset="-122"/>
                  </a:endParaRPr>
                </a:p>
              </p:txBody>
            </p:sp>
            <p:sp>
              <p:nvSpPr>
                <p:cNvPr id="6" name="Text 4"/>
                <p:cNvSpPr/>
                <p:nvPr/>
              </p:nvSpPr>
              <p:spPr>
                <a:xfrm>
                  <a:off x="1790979" y="5014090"/>
                  <a:ext cx="7173931" cy="2257269"/>
                </a:xfrm>
                <a:prstGeom prst="rect">
                  <a:avLst/>
                </a:prstGeom>
              </p:spPr>
              <p:txBody>
                <a:bodyPr wrap="square" lIns="0" tIns="0" rIns="0" bIns="0" rtlCol="0" anchor="t"/>
                <a:lstStyle/>
                <a:p>
                  <a:pPr>
                    <a:lnSpc>
                      <a:spcPts val="2150"/>
                    </a:lnSpc>
                  </a:pPr>
                  <a:r>
                    <a:rPr lang="en-US" sz="1600" dirty="0">
                      <a:latin typeface="Montserrat" panose="00000500000000000000" pitchFamily="2" charset="-52"/>
                      <a:ea typeface="Inter" pitchFamily="34" charset="-122"/>
                    </a:rPr>
                    <a:t>Родители могут обсуждать с детьми прочитанные сказки, задавать им вопросы, помогая им осмыслить сюжет и </a:t>
                  </a:r>
                  <a:r>
                    <a:rPr lang="en-US" sz="1600" dirty="0" err="1">
                      <a:latin typeface="Montserrat" panose="00000500000000000000" pitchFamily="2" charset="-52"/>
                      <a:ea typeface="Inter" pitchFamily="34" charset="-122"/>
                    </a:rPr>
                    <a:t>выводы</a:t>
                  </a:r>
                  <a:r>
                    <a:rPr lang="en-US" sz="1600" dirty="0">
                      <a:latin typeface="Montserrat" panose="00000500000000000000" pitchFamily="2" charset="-52"/>
                      <a:ea typeface="Inter" pitchFamily="34" charset="-122"/>
                    </a:rPr>
                    <a:t>, </a:t>
                  </a:r>
                  <a:r>
                    <a:rPr lang="en-US" sz="1600" dirty="0" err="1">
                      <a:latin typeface="Montserrat" panose="00000500000000000000" pitchFamily="2" charset="-52"/>
                      <a:ea typeface="Inter" pitchFamily="34" charset="-122"/>
                    </a:rPr>
                    <a:t>которые</a:t>
                  </a:r>
                  <a:r>
                    <a:rPr lang="en-US" sz="1600" dirty="0">
                      <a:latin typeface="Montserrat" panose="00000500000000000000" pitchFamily="2" charset="-52"/>
                      <a:ea typeface="Inter" pitchFamily="34" charset="-122"/>
                    </a:rPr>
                    <a:t> </a:t>
                  </a:r>
                  <a:r>
                    <a:rPr lang="en-US" sz="1600" dirty="0" err="1">
                      <a:latin typeface="Montserrat" panose="00000500000000000000" pitchFamily="2" charset="-52"/>
                      <a:ea typeface="Inter" pitchFamily="34" charset="-122"/>
                    </a:rPr>
                    <a:t>можно</a:t>
                  </a:r>
                  <a:r>
                    <a:rPr lang="en-US" sz="1600" dirty="0">
                      <a:latin typeface="Montserrat" panose="00000500000000000000" pitchFamily="2" charset="-52"/>
                      <a:ea typeface="Inter" pitchFamily="34" charset="-122"/>
                    </a:rPr>
                    <a:t> </a:t>
                  </a:r>
                  <a:endParaRPr lang="ru-RU" sz="1600" dirty="0">
                    <a:latin typeface="Montserrat" panose="00000500000000000000" pitchFamily="2" charset="-52"/>
                    <a:ea typeface="Inter" pitchFamily="34" charset="-122"/>
                  </a:endParaRPr>
                </a:p>
                <a:p>
                  <a:pPr>
                    <a:lnSpc>
                      <a:spcPts val="2150"/>
                    </a:lnSpc>
                  </a:pPr>
                  <a:r>
                    <a:rPr lang="en-US" sz="1600" dirty="0" err="1">
                      <a:latin typeface="Montserrat" panose="00000500000000000000" pitchFamily="2" charset="-52"/>
                      <a:ea typeface="Inter" pitchFamily="34" charset="-122"/>
                    </a:rPr>
                    <a:t>из</a:t>
                  </a:r>
                  <a:r>
                    <a:rPr lang="en-US" sz="1600" dirty="0">
                      <a:latin typeface="Montserrat" panose="00000500000000000000" pitchFamily="2" charset="-52"/>
                      <a:ea typeface="Inter" pitchFamily="34" charset="-122"/>
                    </a:rPr>
                    <a:t> </a:t>
                  </a:r>
                  <a:r>
                    <a:rPr lang="en-US" sz="1600" dirty="0" err="1">
                      <a:latin typeface="Montserrat" panose="00000500000000000000" pitchFamily="2" charset="-52"/>
                      <a:ea typeface="Inter" pitchFamily="34" charset="-122"/>
                    </a:rPr>
                    <a:t>него</a:t>
                  </a:r>
                  <a:r>
                    <a:rPr lang="en-US" sz="1600" dirty="0">
                      <a:latin typeface="Montserrat" panose="00000500000000000000" pitchFamily="2" charset="-52"/>
                      <a:ea typeface="Inter" pitchFamily="34" charset="-122"/>
                    </a:rPr>
                    <a:t> </a:t>
                  </a:r>
                  <a:r>
                    <a:rPr lang="en-US" sz="1600" dirty="0" err="1">
                      <a:latin typeface="Montserrat" panose="00000500000000000000" pitchFamily="2" charset="-52"/>
                      <a:ea typeface="Inter" pitchFamily="34" charset="-122"/>
                    </a:rPr>
                    <a:t>сделать</a:t>
                  </a:r>
                  <a:r>
                    <a:rPr lang="en-US" sz="1600" dirty="0">
                      <a:latin typeface="Montserrat" panose="00000500000000000000" pitchFamily="2" charset="-52"/>
                      <a:ea typeface="Inter" pitchFamily="34" charset="-122"/>
                    </a:rPr>
                    <a:t>.</a:t>
                  </a:r>
                  <a:endParaRPr lang="en-US" sz="1600" dirty="0">
                    <a:latin typeface="Montserrat" panose="00000500000000000000" pitchFamily="2" charset="-52"/>
                    <a:ea typeface="Inter" pitchFamily="34" charset="-122"/>
                  </a:endParaRPr>
                </a:p>
              </p:txBody>
            </p:sp>
          </p:grpSp>
          <p:sp>
            <p:nvSpPr>
              <p:cNvPr id="23" name="Овал 22"/>
              <p:cNvSpPr/>
              <p:nvPr/>
            </p:nvSpPr>
            <p:spPr>
              <a:xfrm>
                <a:off x="4322772" y="2476899"/>
                <a:ext cx="788533" cy="788533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322772" y="2547999"/>
                <a:ext cx="7649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600" dirty="0">
                    <a:solidFill>
                      <a:schemeClr val="bg1"/>
                    </a:solidFill>
                    <a:latin typeface="Montserrat SemiBold" panose="00000700000000000000" pitchFamily="2" charset="-52"/>
                  </a:rPr>
                  <a:t>02</a:t>
                </a:r>
                <a:endParaRPr lang="ru-RU" sz="3600" dirty="0">
                  <a:solidFill>
                    <a:schemeClr val="bg1"/>
                  </a:solidFill>
                  <a:latin typeface="Montserrat SemiBold" panose="00000700000000000000" pitchFamily="2" charset="-52"/>
                </a:endParaRPr>
              </a:p>
            </p:txBody>
          </p:sp>
        </p:grpSp>
        <p:sp>
          <p:nvSpPr>
            <p:cNvPr id="38" name="Прямоугольник: скругленные углы 37"/>
            <p:cNvSpPr/>
            <p:nvPr/>
          </p:nvSpPr>
          <p:spPr>
            <a:xfrm>
              <a:off x="4117565" y="3831974"/>
              <a:ext cx="146238" cy="2481092"/>
            </a:xfrm>
            <a:prstGeom prst="roundRect">
              <a:avLst>
                <a:gd name="adj" fmla="val 50000"/>
              </a:avLst>
            </a:prstGeom>
            <a:solidFill>
              <a:srgbClr val="DBF1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8215951" y="2476900"/>
            <a:ext cx="3602132" cy="4191399"/>
            <a:chOff x="8215951" y="2476900"/>
            <a:chExt cx="3602132" cy="4191399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8215951" y="2476900"/>
              <a:ext cx="3602132" cy="4191399"/>
              <a:chOff x="8379963" y="2476899"/>
              <a:chExt cx="3602132" cy="4191399"/>
            </a:xfrm>
          </p:grpSpPr>
          <p:grpSp>
            <p:nvGrpSpPr>
              <p:cNvPr id="17" name="Группа 16"/>
              <p:cNvGrpSpPr/>
              <p:nvPr/>
            </p:nvGrpSpPr>
            <p:grpSpPr>
              <a:xfrm>
                <a:off x="8762438" y="4010181"/>
                <a:ext cx="3219657" cy="2658117"/>
                <a:chOff x="1917738" y="6162080"/>
                <a:chExt cx="7173931" cy="2658117"/>
              </a:xfrm>
            </p:grpSpPr>
            <p:sp>
              <p:nvSpPr>
                <p:cNvPr id="7" name="Text 5"/>
                <p:cNvSpPr/>
                <p:nvPr/>
              </p:nvSpPr>
              <p:spPr>
                <a:xfrm>
                  <a:off x="1917740" y="6162080"/>
                  <a:ext cx="5641120" cy="368201"/>
                </a:xfrm>
                <a:prstGeom prst="rect">
                  <a:avLst/>
                </a:prstGeom>
              </p:spPr>
              <p:txBody>
                <a:bodyPr wrap="square" lIns="0" tIns="0" rIns="0" bIns="0" rtlCol="0" anchor="t"/>
                <a:lstStyle/>
                <a:p>
                  <a:pPr>
                    <a:lnSpc>
                      <a:spcPts val="2150"/>
                    </a:lnSpc>
                  </a:pPr>
                  <a:r>
                    <a:rPr lang="en-US" b="1" dirty="0" err="1">
                      <a:latin typeface="Montserrat" panose="00000500000000000000" pitchFamily="2" charset="-52"/>
                      <a:ea typeface="Inter" pitchFamily="34" charset="-122"/>
                    </a:rPr>
                    <a:t>Выбор</a:t>
                  </a:r>
                  <a:r>
                    <a:rPr lang="en-US" b="1" dirty="0">
                      <a:latin typeface="Montserrat" panose="00000500000000000000" pitchFamily="2" charset="-52"/>
                      <a:ea typeface="Inter" pitchFamily="34" charset="-122"/>
                    </a:rPr>
                    <a:t> сказок</a:t>
                  </a:r>
                  <a:endParaRPr lang="en-US" b="1" dirty="0">
                    <a:latin typeface="Montserrat" panose="00000500000000000000" pitchFamily="2" charset="-52"/>
                    <a:ea typeface="Inter" pitchFamily="34" charset="-122"/>
                  </a:endParaRPr>
                </a:p>
              </p:txBody>
            </p:sp>
            <p:sp>
              <p:nvSpPr>
                <p:cNvPr id="8" name="Text 6"/>
                <p:cNvSpPr/>
                <p:nvPr/>
              </p:nvSpPr>
              <p:spPr>
                <a:xfrm>
                  <a:off x="1917738" y="6563400"/>
                  <a:ext cx="7173931" cy="2256797"/>
                </a:xfrm>
                <a:prstGeom prst="rect">
                  <a:avLst/>
                </a:prstGeom>
              </p:spPr>
              <p:txBody>
                <a:bodyPr wrap="square" lIns="0" tIns="0" rIns="0" bIns="0" rtlCol="0" anchor="t"/>
                <a:lstStyle/>
                <a:p>
                  <a:pPr>
                    <a:lnSpc>
                      <a:spcPts val="2150"/>
                    </a:lnSpc>
                  </a:pPr>
                  <a:r>
                    <a:rPr lang="en-US" sz="1600" dirty="0">
                      <a:latin typeface="Montserrat" panose="00000500000000000000" pitchFamily="2" charset="-52"/>
                      <a:ea typeface="Inter" pitchFamily="34" charset="-122"/>
                    </a:rPr>
                    <a:t>Родители могут </a:t>
                  </a:r>
                  <a:r>
                    <a:rPr lang="en-US" sz="1600" dirty="0" err="1">
                      <a:latin typeface="Montserrat" panose="00000500000000000000" pitchFamily="2" charset="-52"/>
                      <a:ea typeface="Inter" pitchFamily="34" charset="-122"/>
                    </a:rPr>
                    <a:t>вместе</a:t>
                  </a:r>
                  <a:r>
                    <a:rPr lang="en-US" sz="1600" dirty="0">
                      <a:latin typeface="Montserrat" panose="00000500000000000000" pitchFamily="2" charset="-52"/>
                      <a:ea typeface="Inter" pitchFamily="34" charset="-122"/>
                    </a:rPr>
                    <a:t> </a:t>
                  </a:r>
                  <a:endParaRPr lang="ru-RU" sz="1600" dirty="0">
                    <a:latin typeface="Montserrat" panose="00000500000000000000" pitchFamily="2" charset="-52"/>
                    <a:ea typeface="Inter" pitchFamily="34" charset="-122"/>
                  </a:endParaRPr>
                </a:p>
                <a:p>
                  <a:pPr>
                    <a:lnSpc>
                      <a:spcPts val="2150"/>
                    </a:lnSpc>
                  </a:pPr>
                  <a:r>
                    <a:rPr lang="en-US" sz="1600" dirty="0">
                      <a:latin typeface="Montserrat" panose="00000500000000000000" pitchFamily="2" charset="-52"/>
                      <a:ea typeface="Inter" pitchFamily="34" charset="-122"/>
                    </a:rPr>
                    <a:t>с детьми выбирать сказки для чтения, учитывая их возраст и интересы. Это помогает сделать процесс </a:t>
                  </a:r>
                  <a:r>
                    <a:rPr lang="en-US" sz="1600" dirty="0" err="1">
                      <a:latin typeface="Montserrat" panose="00000500000000000000" pitchFamily="2" charset="-52"/>
                      <a:ea typeface="Inter" pitchFamily="34" charset="-122"/>
                    </a:rPr>
                    <a:t>чтения</a:t>
                  </a:r>
                  <a:r>
                    <a:rPr lang="en-US" sz="1600" dirty="0">
                      <a:latin typeface="Montserrat" panose="00000500000000000000" pitchFamily="2" charset="-52"/>
                      <a:ea typeface="Inter" pitchFamily="34" charset="-122"/>
                    </a:rPr>
                    <a:t> </a:t>
                  </a:r>
                  <a:r>
                    <a:rPr lang="en-US" sz="1600" dirty="0" err="1">
                      <a:latin typeface="Montserrat" panose="00000500000000000000" pitchFamily="2" charset="-52"/>
                      <a:ea typeface="Inter" pitchFamily="34" charset="-122"/>
                    </a:rPr>
                    <a:t>более</a:t>
                  </a:r>
                  <a:r>
                    <a:rPr lang="ru-RU" sz="1600" dirty="0">
                      <a:latin typeface="Montserrat" panose="00000500000000000000" pitchFamily="2" charset="-52"/>
                      <a:ea typeface="Inter" pitchFamily="34" charset="-122"/>
                    </a:rPr>
                    <a:t> увлекательным</a:t>
                  </a:r>
                  <a:r>
                    <a:rPr lang="en-US" sz="1600" dirty="0">
                      <a:latin typeface="Montserrat" panose="00000500000000000000" pitchFamily="2" charset="-52"/>
                      <a:ea typeface="Inter" pitchFamily="34" charset="-122"/>
                    </a:rPr>
                    <a:t>.</a:t>
                  </a:r>
                  <a:endParaRPr lang="en-US" sz="1600" dirty="0">
                    <a:latin typeface="Montserrat" panose="00000500000000000000" pitchFamily="2" charset="-52"/>
                    <a:ea typeface="Inter" pitchFamily="34" charset="-122"/>
                  </a:endParaRPr>
                </a:p>
              </p:txBody>
            </p:sp>
          </p:grpSp>
          <p:sp>
            <p:nvSpPr>
              <p:cNvPr id="25" name="Овал 24"/>
              <p:cNvSpPr/>
              <p:nvPr/>
            </p:nvSpPr>
            <p:spPr>
              <a:xfrm>
                <a:off x="8397044" y="2476899"/>
                <a:ext cx="788533" cy="788533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379963" y="2547999"/>
                <a:ext cx="7649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600" dirty="0">
                    <a:solidFill>
                      <a:schemeClr val="bg1"/>
                    </a:solidFill>
                    <a:latin typeface="Montserrat SemiBold" panose="00000700000000000000" pitchFamily="2" charset="-52"/>
                  </a:rPr>
                  <a:t>03</a:t>
                </a:r>
                <a:endParaRPr lang="ru-RU" sz="3600" dirty="0">
                  <a:solidFill>
                    <a:schemeClr val="bg1"/>
                  </a:solidFill>
                  <a:latin typeface="Montserrat SemiBold" panose="00000700000000000000" pitchFamily="2" charset="-52"/>
                </a:endParaRPr>
              </a:p>
            </p:txBody>
          </p:sp>
        </p:grpSp>
        <p:sp>
          <p:nvSpPr>
            <p:cNvPr id="39" name="Прямоугольник: скругленные углы 38"/>
            <p:cNvSpPr/>
            <p:nvPr/>
          </p:nvSpPr>
          <p:spPr>
            <a:xfrm>
              <a:off x="8253379" y="3831974"/>
              <a:ext cx="146238" cy="2481092"/>
            </a:xfrm>
            <a:prstGeom prst="roundRect">
              <a:avLst>
                <a:gd name="adj" fmla="val 50000"/>
              </a:avLst>
            </a:prstGeom>
            <a:solidFill>
              <a:srgbClr val="DBF1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Изображение 17" descr="photo_2024-11-28_13-48-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490" y="1863725"/>
            <a:ext cx="2257425" cy="1944370"/>
          </a:xfrm>
          <a:prstGeom prst="rect">
            <a:avLst/>
          </a:prstGeom>
        </p:spPr>
      </p:pic>
      <p:pic>
        <p:nvPicPr>
          <p:cNvPr id="19" name="Изображение 18" descr="photo_2024-11-28_14-06-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980" y="1345565"/>
            <a:ext cx="2580005" cy="23793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Овал 38"/>
          <p:cNvSpPr/>
          <p:nvPr/>
        </p:nvSpPr>
        <p:spPr>
          <a:xfrm>
            <a:off x="7606121" y="-1009828"/>
            <a:ext cx="7739131" cy="7739131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/>
          <p:cNvSpPr/>
          <p:nvPr/>
        </p:nvSpPr>
        <p:spPr>
          <a:xfrm>
            <a:off x="-1519440" y="1660044"/>
            <a:ext cx="7739131" cy="7739131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 0"/>
          <p:cNvSpPr/>
          <p:nvPr/>
        </p:nvSpPr>
        <p:spPr>
          <a:xfrm>
            <a:off x="407988" y="973822"/>
            <a:ext cx="6983412" cy="17276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Практические </a:t>
            </a:r>
            <a:r>
              <a:rPr lang="en-US" sz="3200" dirty="0" err="1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рекомендации</a:t>
            </a:r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 </a:t>
            </a:r>
            <a:endParaRPr lang="ru-RU" sz="3200" dirty="0">
              <a:solidFill>
                <a:srgbClr val="32A2B8"/>
              </a:solidFill>
              <a:latin typeface="Montserrat SemiBold" panose="00000700000000000000" pitchFamily="2" charset="-52"/>
              <a:ea typeface="Petrona Bold" pitchFamily="34" charset="-122"/>
            </a:endParaRPr>
          </a:p>
          <a:p>
            <a:r>
              <a:rPr lang="en-US" sz="3200" dirty="0" err="1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по</a:t>
            </a:r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 применению сказок </a:t>
            </a:r>
            <a:endParaRPr lang="ru-RU" sz="3200" dirty="0">
              <a:solidFill>
                <a:srgbClr val="000000"/>
              </a:solidFill>
              <a:latin typeface="Montserrat SemiBold" panose="00000700000000000000" pitchFamily="2" charset="-52"/>
              <a:ea typeface="Petrona Bold" pitchFamily="34" charset="-122"/>
            </a:endParaRPr>
          </a:p>
          <a:p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в </a:t>
            </a:r>
            <a:r>
              <a:rPr lang="en-US" sz="3200" dirty="0" err="1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воспитательном</a:t>
            </a:r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процессе</a:t>
            </a:r>
            <a:endParaRPr lang="en-US" sz="3200" dirty="0">
              <a:solidFill>
                <a:srgbClr val="000000"/>
              </a:solidFill>
              <a:latin typeface="Montserrat SemiBold" panose="00000700000000000000" pitchFamily="2" charset="-52"/>
              <a:ea typeface="Petrona Bold" pitchFamily="34" charset="-122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97018" y="189701"/>
            <a:ext cx="11397964" cy="523220"/>
            <a:chOff x="296745" y="158127"/>
            <a:chExt cx="11397964" cy="52322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296745" y="234960"/>
              <a:ext cx="1229762" cy="369554"/>
              <a:chOff x="277218" y="156118"/>
              <a:chExt cx="1229762" cy="369554"/>
            </a:xfrm>
          </p:grpSpPr>
          <p:sp>
            <p:nvSpPr>
              <p:cNvPr id="11" name="Овал 10"/>
              <p:cNvSpPr/>
              <p:nvPr/>
            </p:nvSpPr>
            <p:spPr>
              <a:xfrm>
                <a:off x="277218" y="156118"/>
                <a:ext cx="369554" cy="369554"/>
              </a:xfrm>
              <a:prstGeom prst="ellipse">
                <a:avLst/>
              </a:prstGeom>
              <a:solidFill>
                <a:srgbClr val="51BAC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707322" y="156118"/>
                <a:ext cx="369554" cy="369554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1137426" y="156118"/>
                <a:ext cx="369554" cy="369554"/>
              </a:xfrm>
              <a:prstGeom prst="ellipse">
                <a:avLst/>
              </a:prstGeom>
              <a:solidFill>
                <a:srgbClr val="C7C7C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587057" y="158127"/>
              <a:ext cx="101076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Воспитание нравственных качеств детей среднего</a:t>
              </a:r>
              <a:r>
                <a:rPr lang="ru-RU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 дошкольного </a:t>
              </a: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возраста </a:t>
              </a:r>
              <a:endParaRPr lang="ru-RU" sz="1400" dirty="0">
                <a:solidFill>
                  <a:srgbClr val="51BACF"/>
                </a:solidFill>
                <a:latin typeface="Montserrat" panose="00000500000000000000" pitchFamily="2" charset="-52"/>
                <a:ea typeface="Petrona Bold" pitchFamily="34" charset="-122"/>
                <a:cs typeface="Petrona Bold" pitchFamily="34" charset="-120"/>
              </a:endParaRPr>
            </a:p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посредством народных сказок</a:t>
              </a:r>
              <a:endParaRPr lang="en-US" sz="1400" dirty="0">
                <a:solidFill>
                  <a:srgbClr val="51BACF"/>
                </a:solidFill>
                <a:latin typeface="Montserrat" panose="00000500000000000000" pitchFamily="2" charset="-52"/>
              </a:endParaRPr>
            </a:p>
          </p:txBody>
        </p:sp>
      </p:grpSp>
      <p:pic>
        <p:nvPicPr>
          <p:cNvPr id="5122" name="Picture 2" descr="Стопка старинных книг в твердом переплете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"/>
          <a:stretch>
            <a:fillRect/>
          </a:stretch>
        </p:blipFill>
        <p:spPr bwMode="auto">
          <a:xfrm>
            <a:off x="7820842" y="1034665"/>
            <a:ext cx="3789363" cy="5459985"/>
          </a:xfrm>
          <a:prstGeom prst="roundRect">
            <a:avLst>
              <a:gd name="adj" fmla="val 675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417777" y="2697493"/>
            <a:ext cx="3559134" cy="1896565"/>
            <a:chOff x="397018" y="2701520"/>
            <a:chExt cx="3559134" cy="1896565"/>
          </a:xfrm>
        </p:grpSpPr>
        <p:sp>
          <p:nvSpPr>
            <p:cNvPr id="14" name="Прямоугольник: скругленные углы 13"/>
            <p:cNvSpPr/>
            <p:nvPr/>
          </p:nvSpPr>
          <p:spPr>
            <a:xfrm>
              <a:off x="397018" y="2701520"/>
              <a:ext cx="3333464" cy="1727698"/>
            </a:xfrm>
            <a:prstGeom prst="roundRect">
              <a:avLst>
                <a:gd name="adj" fmla="val 11521"/>
              </a:avLst>
            </a:prstGeom>
            <a:solidFill>
              <a:srgbClr val="E9E9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 3"/>
            <p:cNvSpPr/>
            <p:nvPr/>
          </p:nvSpPr>
          <p:spPr>
            <a:xfrm>
              <a:off x="642938" y="3053027"/>
              <a:ext cx="2666320" cy="1052768"/>
            </a:xfrm>
            <a:prstGeom prst="rect">
              <a:avLst/>
            </a:prstGeom>
          </p:spPr>
          <p:txBody>
            <a:bodyPr wrap="square" lIns="0" tIns="0" rIns="0" bIns="0" rtlCol="0" anchor="t"/>
            <a:lstStyle/>
            <a:p>
              <a:pPr>
                <a:lnSpc>
                  <a:spcPts val="2150"/>
                </a:lnSpc>
              </a:pP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Использовать </a:t>
              </a:r>
              <a:r>
                <a:rPr lang="en-US" sz="1600" dirty="0" err="1">
                  <a:latin typeface="Montserrat" panose="00000500000000000000" pitchFamily="2" charset="-52"/>
                  <a:ea typeface="Inter" pitchFamily="34" charset="-122"/>
                </a:rPr>
                <a:t>сказки</a:t>
              </a: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endParaRPr lang="ru-RU" sz="1600" dirty="0">
                <a:latin typeface="Montserrat" panose="00000500000000000000" pitchFamily="2" charset="-52"/>
                <a:ea typeface="Inter" pitchFamily="34" charset="-122"/>
              </a:endParaRPr>
            </a:p>
            <a:p>
              <a:pPr>
                <a:lnSpc>
                  <a:spcPts val="2150"/>
                </a:lnSpc>
              </a:pP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с учетом возраста </a:t>
              </a:r>
              <a:endParaRPr lang="ru-RU" sz="1600" dirty="0">
                <a:latin typeface="Montserrat" panose="00000500000000000000" pitchFamily="2" charset="-52"/>
                <a:ea typeface="Inter" pitchFamily="34" charset="-122"/>
              </a:endParaRPr>
            </a:p>
            <a:p>
              <a:pPr>
                <a:lnSpc>
                  <a:spcPts val="2150"/>
                </a:lnSpc>
              </a:pP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и уровня развития детей.</a:t>
              </a:r>
              <a:endParaRPr lang="en-US" sz="1600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sp>
          <p:nvSpPr>
            <p:cNvPr id="20" name="Овал 19"/>
            <p:cNvSpPr/>
            <p:nvPr/>
          </p:nvSpPr>
          <p:spPr>
            <a:xfrm>
              <a:off x="3320145" y="3998262"/>
              <a:ext cx="599823" cy="599823"/>
            </a:xfrm>
            <a:prstGeom prst="ellipse">
              <a:avLst/>
            </a:prstGeom>
            <a:solidFill>
              <a:srgbClr val="A0DA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83959" y="4053777"/>
              <a:ext cx="6721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01</a:t>
              </a:r>
              <a:endParaRPr lang="ru-RU" sz="2800" dirty="0">
                <a:solidFill>
                  <a:schemeClr val="bg1"/>
                </a:solidFill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057936" y="2701520"/>
            <a:ext cx="3591045" cy="1896565"/>
            <a:chOff x="4057936" y="2701520"/>
            <a:chExt cx="3591045" cy="1896565"/>
          </a:xfrm>
        </p:grpSpPr>
        <p:sp>
          <p:nvSpPr>
            <p:cNvPr id="16" name="Прямоугольник: скругленные углы 15"/>
            <p:cNvSpPr/>
            <p:nvPr/>
          </p:nvSpPr>
          <p:spPr>
            <a:xfrm>
              <a:off x="4057936" y="2701520"/>
              <a:ext cx="3333464" cy="1727698"/>
            </a:xfrm>
            <a:prstGeom prst="roundRect">
              <a:avLst>
                <a:gd name="adj" fmla="val 11521"/>
              </a:avLst>
            </a:prstGeom>
            <a:solidFill>
              <a:srgbClr val="DBF1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 5"/>
            <p:cNvSpPr/>
            <p:nvPr/>
          </p:nvSpPr>
          <p:spPr>
            <a:xfrm>
              <a:off x="4297678" y="3053027"/>
              <a:ext cx="2612965" cy="1129975"/>
            </a:xfrm>
            <a:prstGeom prst="rect">
              <a:avLst/>
            </a:prstGeom>
          </p:spPr>
          <p:txBody>
            <a:bodyPr wrap="square" lIns="0" tIns="0" rIns="0" bIns="0" rtlCol="0" anchor="t"/>
            <a:lstStyle/>
            <a:p>
              <a:pPr>
                <a:lnSpc>
                  <a:spcPts val="2150"/>
                </a:lnSpc>
              </a:pP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Сочетать чтение сказок с другими видами деятельности: играми, рисованием, </a:t>
              </a:r>
              <a:r>
                <a:rPr lang="en-US" sz="1600" dirty="0" err="1">
                  <a:latin typeface="Montserrat" panose="00000500000000000000" pitchFamily="2" charset="-52"/>
                  <a:ea typeface="Inter" pitchFamily="34" charset="-122"/>
                </a:rPr>
                <a:t>лепкой</a:t>
              </a: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.</a:t>
              </a:r>
              <a:endParaRPr lang="en-US" sz="1600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7006298" y="3998262"/>
              <a:ext cx="599823" cy="599823"/>
            </a:xfrm>
            <a:prstGeom prst="ellipse">
              <a:avLst/>
            </a:prstGeom>
            <a:solidFill>
              <a:srgbClr val="A0DA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76788" y="4036563"/>
              <a:ext cx="6721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02</a:t>
              </a:r>
              <a:endParaRPr lang="ru-RU" sz="2800" dirty="0">
                <a:solidFill>
                  <a:schemeClr val="bg1"/>
                </a:solidFill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97018" y="4766952"/>
            <a:ext cx="3559134" cy="1917653"/>
            <a:chOff x="397018" y="4766952"/>
            <a:chExt cx="3559134" cy="1917653"/>
          </a:xfrm>
        </p:grpSpPr>
        <p:sp>
          <p:nvSpPr>
            <p:cNvPr id="17" name="Прямоугольник: скругленные углы 16"/>
            <p:cNvSpPr/>
            <p:nvPr/>
          </p:nvSpPr>
          <p:spPr>
            <a:xfrm>
              <a:off x="397018" y="4766952"/>
              <a:ext cx="3333464" cy="1727698"/>
            </a:xfrm>
            <a:prstGeom prst="roundRect">
              <a:avLst>
                <a:gd name="adj" fmla="val 11521"/>
              </a:avLst>
            </a:prstGeom>
            <a:solidFill>
              <a:srgbClr val="DBF1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 9"/>
            <p:cNvSpPr/>
            <p:nvPr/>
          </p:nvSpPr>
          <p:spPr>
            <a:xfrm>
              <a:off x="581795" y="5090966"/>
              <a:ext cx="2890747" cy="1286220"/>
            </a:xfrm>
            <a:prstGeom prst="rect">
              <a:avLst/>
            </a:prstGeom>
          </p:spPr>
          <p:txBody>
            <a:bodyPr wrap="square" lIns="0" tIns="0" rIns="0" bIns="0" rtlCol="0" anchor="t"/>
            <a:lstStyle/>
            <a:p>
              <a:pPr>
                <a:lnSpc>
                  <a:spcPts val="2150"/>
                </a:lnSpc>
              </a:pP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Задавать </a:t>
              </a:r>
              <a:r>
                <a:rPr lang="en-US" sz="1600" dirty="0" err="1">
                  <a:latin typeface="Montserrat" panose="00000500000000000000" pitchFamily="2" charset="-52"/>
                  <a:ea typeface="Inter" pitchFamily="34" charset="-122"/>
                </a:rPr>
                <a:t>детям</a:t>
              </a: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 </a:t>
              </a:r>
              <a:endParaRPr lang="ru-RU" sz="1600" dirty="0">
                <a:latin typeface="Montserrat" panose="00000500000000000000" pitchFamily="2" charset="-52"/>
                <a:ea typeface="Inter" pitchFamily="34" charset="-122"/>
              </a:endParaRPr>
            </a:p>
            <a:p>
              <a:pPr>
                <a:lnSpc>
                  <a:spcPts val="2150"/>
                </a:lnSpc>
              </a:pPr>
              <a:r>
                <a:rPr lang="en-US" sz="1600" dirty="0" err="1">
                  <a:latin typeface="Montserrat" panose="00000500000000000000" pitchFamily="2" charset="-52"/>
                  <a:ea typeface="Inter" pitchFamily="34" charset="-122"/>
                </a:rPr>
                <a:t>вопросы</a:t>
              </a: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 о прочитанном, стимулируя их мышление и </a:t>
              </a:r>
              <a:r>
                <a:rPr lang="en-US" sz="1600" dirty="0" err="1">
                  <a:latin typeface="Montserrat" panose="00000500000000000000" pitchFamily="2" charset="-52"/>
                  <a:ea typeface="Inter" pitchFamily="34" charset="-122"/>
                </a:rPr>
                <a:t>воображение</a:t>
              </a: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.</a:t>
              </a:r>
              <a:endParaRPr lang="en-US" sz="1600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320145" y="6084782"/>
              <a:ext cx="599823" cy="599823"/>
            </a:xfrm>
            <a:prstGeom prst="ellipse">
              <a:avLst/>
            </a:prstGeom>
            <a:solidFill>
              <a:srgbClr val="A0DA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83959" y="6140297"/>
              <a:ext cx="6721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03</a:t>
              </a:r>
              <a:endParaRPr lang="ru-RU" sz="2800" dirty="0">
                <a:solidFill>
                  <a:schemeClr val="bg1"/>
                </a:solidFill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057936" y="4766952"/>
            <a:ext cx="3573206" cy="1917653"/>
            <a:chOff x="4057936" y="4766952"/>
            <a:chExt cx="3573206" cy="1917653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4057936" y="4766952"/>
              <a:ext cx="3333464" cy="1727698"/>
            </a:xfrm>
            <a:prstGeom prst="roundRect">
              <a:avLst>
                <a:gd name="adj" fmla="val 11521"/>
              </a:avLst>
            </a:prstGeom>
            <a:solidFill>
              <a:srgbClr val="E9E9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 11"/>
            <p:cNvSpPr/>
            <p:nvPr/>
          </p:nvSpPr>
          <p:spPr>
            <a:xfrm>
              <a:off x="4297678" y="5080794"/>
              <a:ext cx="2744512" cy="1076122"/>
            </a:xfrm>
            <a:prstGeom prst="rect">
              <a:avLst/>
            </a:prstGeom>
          </p:spPr>
          <p:txBody>
            <a:bodyPr wrap="square" lIns="0" tIns="0" rIns="0" bIns="0" rtlCol="0" anchor="t"/>
            <a:lstStyle/>
            <a:p>
              <a:pPr>
                <a:lnSpc>
                  <a:spcPts val="2150"/>
                </a:lnSpc>
              </a:pP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Обсуждать с детьми ценности, которые были раскрыты в </a:t>
              </a:r>
              <a:r>
                <a:rPr lang="en-US" sz="1600" dirty="0" err="1">
                  <a:latin typeface="Montserrat" panose="00000500000000000000" pitchFamily="2" charset="-52"/>
                  <a:ea typeface="Inter" pitchFamily="34" charset="-122"/>
                </a:rPr>
                <a:t>сказке</a:t>
              </a:r>
              <a:r>
                <a:rPr lang="en-US" sz="1600" dirty="0">
                  <a:latin typeface="Montserrat" panose="00000500000000000000" pitchFamily="2" charset="-52"/>
                  <a:ea typeface="Inter" pitchFamily="34" charset="-122"/>
                </a:rPr>
                <a:t>.</a:t>
              </a:r>
              <a:endParaRPr lang="en-US" sz="1600" dirty="0">
                <a:latin typeface="Montserrat" panose="00000500000000000000" pitchFamily="2" charset="-52"/>
                <a:ea typeface="Inter" pitchFamily="34" charset="-122"/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7006298" y="6084782"/>
              <a:ext cx="599823" cy="599823"/>
            </a:xfrm>
            <a:prstGeom prst="ellipse">
              <a:avLst/>
            </a:prstGeom>
            <a:solidFill>
              <a:srgbClr val="A0DA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58949" y="6140297"/>
              <a:ext cx="6721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04</a:t>
              </a:r>
              <a:endParaRPr lang="ru-RU" sz="2800" dirty="0">
                <a:solidFill>
                  <a:schemeClr val="bg1"/>
                </a:solidFill>
                <a:latin typeface="Montserrat SemiBold" panose="00000700000000000000" pitchFamily="2" charset="-5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Овал 39"/>
          <p:cNvSpPr/>
          <p:nvPr/>
        </p:nvSpPr>
        <p:spPr>
          <a:xfrm>
            <a:off x="7370556" y="-2296246"/>
            <a:ext cx="7739131" cy="7739131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Овал 40"/>
          <p:cNvSpPr/>
          <p:nvPr/>
        </p:nvSpPr>
        <p:spPr>
          <a:xfrm>
            <a:off x="-5023569" y="712921"/>
            <a:ext cx="7739131" cy="7739131"/>
          </a:xfrm>
          <a:prstGeom prst="ellipse">
            <a:avLst/>
          </a:prstGeom>
          <a:solidFill>
            <a:srgbClr val="A0DAE5">
              <a:alpha val="13000"/>
            </a:srgbClr>
          </a:solidFill>
          <a:ln>
            <a:noFill/>
          </a:ln>
          <a:effectLst>
            <a:glow>
              <a:schemeClr val="accent1"/>
            </a:glow>
            <a:softEdge rad="927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 0"/>
          <p:cNvSpPr/>
          <p:nvPr/>
        </p:nvSpPr>
        <p:spPr>
          <a:xfrm>
            <a:off x="397017" y="836269"/>
            <a:ext cx="9465439" cy="11557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en-US" sz="3200" dirty="0">
                <a:solidFill>
                  <a:srgbClr val="000000"/>
                </a:solidFill>
                <a:latin typeface="Montserrat SemiBold" panose="00000700000000000000" pitchFamily="2" charset="-52"/>
                <a:ea typeface="Petrona Bold" pitchFamily="34" charset="-122"/>
              </a:rPr>
              <a:t>Интеграция сказок </a:t>
            </a:r>
            <a:endParaRPr lang="ru-RU" sz="3200" dirty="0">
              <a:solidFill>
                <a:srgbClr val="000000"/>
              </a:solidFill>
              <a:latin typeface="Montserrat SemiBold" panose="00000700000000000000" pitchFamily="2" charset="-52"/>
              <a:ea typeface="Petrona Bold" pitchFamily="34" charset="-122"/>
            </a:endParaRPr>
          </a:p>
          <a:p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в различные виды </a:t>
            </a:r>
            <a:r>
              <a:rPr lang="en-US" sz="3200" dirty="0" err="1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детской</a:t>
            </a:r>
            <a:r>
              <a:rPr lang="en-US" sz="3200" dirty="0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 </a:t>
            </a:r>
            <a:r>
              <a:rPr lang="en-US" sz="3200" dirty="0" err="1">
                <a:solidFill>
                  <a:srgbClr val="32A2B8"/>
                </a:solidFill>
                <a:latin typeface="Montserrat SemiBold" panose="00000700000000000000" pitchFamily="2" charset="-52"/>
                <a:ea typeface="Petrona Bold" pitchFamily="34" charset="-122"/>
              </a:rPr>
              <a:t>деятельности</a:t>
            </a:r>
            <a:endParaRPr lang="en-US" sz="3200" dirty="0">
              <a:solidFill>
                <a:srgbClr val="32A2B8"/>
              </a:solidFill>
              <a:latin typeface="Montserrat SemiBold" panose="00000700000000000000" pitchFamily="2" charset="-52"/>
              <a:ea typeface="Petrona Bold" pitchFamily="34" charset="-12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97018" y="189701"/>
            <a:ext cx="11397964" cy="523220"/>
            <a:chOff x="296745" y="158127"/>
            <a:chExt cx="11397964" cy="52322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296745" y="234960"/>
              <a:ext cx="1229762" cy="369554"/>
              <a:chOff x="277218" y="156118"/>
              <a:chExt cx="1229762" cy="369554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277218" y="156118"/>
                <a:ext cx="369554" cy="369554"/>
              </a:xfrm>
              <a:prstGeom prst="ellipse">
                <a:avLst/>
              </a:prstGeom>
              <a:solidFill>
                <a:srgbClr val="51BAC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707322" y="156118"/>
                <a:ext cx="369554" cy="369554"/>
              </a:xfrm>
              <a:prstGeom prst="ellipse">
                <a:avLst/>
              </a:prstGeom>
              <a:solidFill>
                <a:srgbClr val="A0D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1137426" y="156118"/>
                <a:ext cx="369554" cy="369554"/>
              </a:xfrm>
              <a:prstGeom prst="ellipse">
                <a:avLst/>
              </a:prstGeom>
              <a:solidFill>
                <a:srgbClr val="C7C7C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587057" y="158127"/>
              <a:ext cx="101076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Воспитание нравственных качеств детей среднего</a:t>
              </a:r>
              <a:r>
                <a:rPr lang="ru-RU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 дошкольного </a:t>
              </a: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возраста </a:t>
              </a:r>
              <a:endParaRPr lang="ru-RU" sz="1400" dirty="0">
                <a:solidFill>
                  <a:srgbClr val="51BACF"/>
                </a:solidFill>
                <a:latin typeface="Montserrat" panose="00000500000000000000" pitchFamily="2" charset="-52"/>
                <a:ea typeface="Petrona Bold" pitchFamily="34" charset="-122"/>
                <a:cs typeface="Petrona Bold" pitchFamily="34" charset="-120"/>
              </a:endParaRPr>
            </a:p>
            <a:p>
              <a:pPr marL="0" indent="0">
                <a:buNone/>
              </a:pPr>
              <a:r>
                <a:rPr lang="en-US" sz="1400" dirty="0">
                  <a:solidFill>
                    <a:srgbClr val="51BACF"/>
                  </a:solidFill>
                  <a:latin typeface="Montserrat" panose="00000500000000000000" pitchFamily="2" charset="-52"/>
                  <a:ea typeface="Petrona Bold" pitchFamily="34" charset="-122"/>
                  <a:cs typeface="Petrona Bold" pitchFamily="34" charset="-120"/>
                </a:rPr>
                <a:t>посредством народных сказок</a:t>
              </a:r>
              <a:endParaRPr lang="en-US" sz="1400" dirty="0">
                <a:solidFill>
                  <a:srgbClr val="51BACF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07988" y="2039118"/>
            <a:ext cx="11386994" cy="4818882"/>
            <a:chOff x="407988" y="1930262"/>
            <a:chExt cx="11386994" cy="4818882"/>
          </a:xfrm>
        </p:grpSpPr>
        <p:sp>
          <p:nvSpPr>
            <p:cNvPr id="17" name="Полилиния: фигура 16"/>
            <p:cNvSpPr/>
            <p:nvPr/>
          </p:nvSpPr>
          <p:spPr>
            <a:xfrm>
              <a:off x="407988" y="2786744"/>
              <a:ext cx="11386994" cy="3962400"/>
            </a:xfrm>
            <a:custGeom>
              <a:avLst/>
              <a:gdLst>
                <a:gd name="connsiteX0" fmla="*/ 317505 w 11386994"/>
                <a:gd name="connsiteY0" fmla="*/ 0 h 4071257"/>
                <a:gd name="connsiteX1" fmla="*/ 11069489 w 11386994"/>
                <a:gd name="connsiteY1" fmla="*/ 0 h 4071257"/>
                <a:gd name="connsiteX2" fmla="*/ 11386994 w 11386994"/>
                <a:gd name="connsiteY2" fmla="*/ 317505 h 4071257"/>
                <a:gd name="connsiteX3" fmla="*/ 11386994 w 11386994"/>
                <a:gd name="connsiteY3" fmla="*/ 4071257 h 4071257"/>
                <a:gd name="connsiteX4" fmla="*/ 0 w 11386994"/>
                <a:gd name="connsiteY4" fmla="*/ 4071257 h 4071257"/>
                <a:gd name="connsiteX5" fmla="*/ 0 w 11386994"/>
                <a:gd name="connsiteY5" fmla="*/ 317505 h 4071257"/>
                <a:gd name="connsiteX6" fmla="*/ 317505 w 11386994"/>
                <a:gd name="connsiteY6" fmla="*/ 0 h 407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86994" h="4071257">
                  <a:moveTo>
                    <a:pt x="317505" y="0"/>
                  </a:moveTo>
                  <a:lnTo>
                    <a:pt x="11069489" y="0"/>
                  </a:lnTo>
                  <a:cubicBezTo>
                    <a:pt x="11244842" y="0"/>
                    <a:pt x="11386994" y="142152"/>
                    <a:pt x="11386994" y="317505"/>
                  </a:cubicBezTo>
                  <a:lnTo>
                    <a:pt x="11386994" y="4071257"/>
                  </a:lnTo>
                  <a:lnTo>
                    <a:pt x="0" y="4071257"/>
                  </a:lnTo>
                  <a:lnTo>
                    <a:pt x="0" y="317505"/>
                  </a:lnTo>
                  <a:cubicBezTo>
                    <a:pt x="0" y="142152"/>
                    <a:pt x="142152" y="0"/>
                    <a:pt x="317505" y="0"/>
                  </a:cubicBezTo>
                  <a:close/>
                </a:path>
              </a:pathLst>
            </a:custGeom>
            <a:solidFill>
              <a:srgbClr val="A0DA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1154987" y="1930262"/>
              <a:ext cx="9949020" cy="4504570"/>
              <a:chOff x="1154987" y="1930262"/>
              <a:chExt cx="9949020" cy="4504570"/>
            </a:xfrm>
          </p:grpSpPr>
          <p:sp>
            <p:nvSpPr>
              <p:cNvPr id="3" name="Text 3"/>
              <p:cNvSpPr/>
              <p:nvPr/>
            </p:nvSpPr>
            <p:spPr>
              <a:xfrm>
                <a:off x="1154987" y="3757733"/>
                <a:ext cx="2700338" cy="337542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 algn="ctr">
                  <a:lnSpc>
                    <a:spcPts val="2150"/>
                  </a:lnSpc>
                </a:pPr>
                <a:r>
                  <a:rPr lang="en-US" b="1" dirty="0" err="1">
                    <a:latin typeface="Montserrat" panose="00000500000000000000" pitchFamily="2" charset="-52"/>
                    <a:ea typeface="Inter" pitchFamily="34" charset="-122"/>
                  </a:rPr>
                  <a:t>Игры</a:t>
                </a:r>
                <a:endParaRPr lang="en-US" b="1" dirty="0">
                  <a:latin typeface="Montserrat" panose="00000500000000000000" pitchFamily="2" charset="-52"/>
                  <a:ea typeface="Inter" pitchFamily="34" charset="-122"/>
                </a:endParaRPr>
              </a:p>
            </p:txBody>
          </p:sp>
          <p:sp>
            <p:nvSpPr>
              <p:cNvPr id="4" name="Text 4"/>
              <p:cNvSpPr/>
              <p:nvPr/>
            </p:nvSpPr>
            <p:spPr>
              <a:xfrm>
                <a:off x="1156769" y="4346763"/>
                <a:ext cx="2804743" cy="1974533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 algn="ctr"/>
                <a:r>
                  <a:rPr lang="en-US" sz="1600" dirty="0">
                    <a:latin typeface="Montserrat" panose="00000500000000000000" pitchFamily="2" charset="-52"/>
                    <a:ea typeface="Inter" pitchFamily="34" charset="-122"/>
                  </a:rPr>
                  <a:t>Ролевые игры, основанные на сюжетах сказок, способствуют развитию воображения, пониманию социальных ролей, развитию коммуникативных </a:t>
                </a:r>
                <a:r>
                  <a:rPr lang="en-US" sz="1600" dirty="0" err="1">
                    <a:latin typeface="Montserrat" panose="00000500000000000000" pitchFamily="2" charset="-52"/>
                    <a:ea typeface="Inter" pitchFamily="34" charset="-122"/>
                  </a:rPr>
                  <a:t>навыков</a:t>
                </a:r>
                <a:r>
                  <a:rPr lang="en-US" sz="1600" dirty="0">
                    <a:latin typeface="Montserrat" panose="00000500000000000000" pitchFamily="2" charset="-52"/>
                    <a:ea typeface="Inter" pitchFamily="34" charset="-122"/>
                  </a:rPr>
                  <a:t>.</a:t>
                </a:r>
                <a:endParaRPr lang="en-US" sz="1600" dirty="0">
                  <a:latin typeface="Montserrat" panose="00000500000000000000" pitchFamily="2" charset="-52"/>
                  <a:ea typeface="Inter" pitchFamily="34" charset="-122"/>
                </a:endParaRPr>
              </a:p>
            </p:txBody>
          </p:sp>
          <p:sp>
            <p:nvSpPr>
              <p:cNvPr id="5" name="Text 7"/>
              <p:cNvSpPr/>
              <p:nvPr/>
            </p:nvSpPr>
            <p:spPr>
              <a:xfrm>
                <a:off x="8263651" y="3757733"/>
                <a:ext cx="2700338" cy="337542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 algn="ctr">
                  <a:lnSpc>
                    <a:spcPts val="2150"/>
                  </a:lnSpc>
                </a:pPr>
                <a:r>
                  <a:rPr lang="en-US" b="1" dirty="0" err="1">
                    <a:latin typeface="Montserrat" panose="00000500000000000000" pitchFamily="2" charset="-52"/>
                    <a:ea typeface="Inter" pitchFamily="34" charset="-122"/>
                  </a:rPr>
                  <a:t>Музыка</a:t>
                </a:r>
                <a:endParaRPr lang="en-US" b="1" dirty="0">
                  <a:latin typeface="Montserrat" panose="00000500000000000000" pitchFamily="2" charset="-52"/>
                  <a:ea typeface="Inter" pitchFamily="34" charset="-122"/>
                </a:endParaRPr>
              </a:p>
            </p:txBody>
          </p:sp>
          <p:sp>
            <p:nvSpPr>
              <p:cNvPr id="6" name="Text 8"/>
              <p:cNvSpPr/>
              <p:nvPr/>
            </p:nvSpPr>
            <p:spPr>
              <a:xfrm>
                <a:off x="8290656" y="4330978"/>
                <a:ext cx="2813351" cy="1873681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 algn="ctr"/>
                <a:r>
                  <a:rPr lang="en-US" sz="1600" dirty="0">
                    <a:latin typeface="Montserrat" panose="00000500000000000000" pitchFamily="2" charset="-52"/>
                    <a:ea typeface="Inter" pitchFamily="34" charset="-122"/>
                  </a:rPr>
                  <a:t>Музыкальные игры, песни, танцы на тему сказок обогащают эмоциональную сферу ребенка, развивают музыкальный вкус и чувство </a:t>
                </a:r>
                <a:r>
                  <a:rPr lang="en-US" sz="1600" dirty="0" err="1">
                    <a:latin typeface="Montserrat" panose="00000500000000000000" pitchFamily="2" charset="-52"/>
                    <a:ea typeface="Inter" pitchFamily="34" charset="-122"/>
                  </a:rPr>
                  <a:t>ритма</a:t>
                </a:r>
                <a:r>
                  <a:rPr lang="en-US" sz="1600" dirty="0">
                    <a:latin typeface="Montserrat" panose="00000500000000000000" pitchFamily="2" charset="-52"/>
                    <a:ea typeface="Inter" pitchFamily="34" charset="-122"/>
                  </a:rPr>
                  <a:t>.</a:t>
                </a:r>
                <a:endParaRPr lang="en-US" sz="1600" dirty="0">
                  <a:latin typeface="Montserrat" panose="00000500000000000000" pitchFamily="2" charset="-52"/>
                  <a:ea typeface="Inter" pitchFamily="34" charset="-122"/>
                </a:endParaRPr>
              </a:p>
            </p:txBody>
          </p:sp>
          <p:sp>
            <p:nvSpPr>
              <p:cNvPr id="7" name="Text 11"/>
              <p:cNvSpPr/>
              <p:nvPr/>
            </p:nvSpPr>
            <p:spPr>
              <a:xfrm>
                <a:off x="4698209" y="3738208"/>
                <a:ext cx="2700338" cy="337542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 algn="ctr">
                  <a:lnSpc>
                    <a:spcPts val="2150"/>
                  </a:lnSpc>
                </a:pPr>
                <a:r>
                  <a:rPr lang="en-US" b="1" dirty="0">
                    <a:latin typeface="Montserrat" panose="00000500000000000000" pitchFamily="2" charset="-52"/>
                    <a:ea typeface="Inter" pitchFamily="34" charset="-122"/>
                  </a:rPr>
                  <a:t>Рисование и </a:t>
                </a:r>
                <a:r>
                  <a:rPr lang="en-US" b="1" dirty="0" err="1">
                    <a:latin typeface="Montserrat" panose="00000500000000000000" pitchFamily="2" charset="-52"/>
                    <a:ea typeface="Inter" pitchFamily="34" charset="-122"/>
                  </a:rPr>
                  <a:t>лепка</a:t>
                </a:r>
                <a:endParaRPr lang="en-US" b="1" dirty="0">
                  <a:latin typeface="Montserrat" panose="00000500000000000000" pitchFamily="2" charset="-52"/>
                  <a:ea typeface="Inter" pitchFamily="34" charset="-122"/>
                </a:endParaRPr>
              </a:p>
            </p:txBody>
          </p:sp>
          <p:sp>
            <p:nvSpPr>
              <p:cNvPr id="8" name="Text 12"/>
              <p:cNvSpPr/>
              <p:nvPr/>
            </p:nvSpPr>
            <p:spPr>
              <a:xfrm>
                <a:off x="4615180" y="4327237"/>
                <a:ext cx="3080386" cy="1509751"/>
              </a:xfrm>
              <a:prstGeom prst="rect">
                <a:avLst/>
              </a:prstGeom>
            </p:spPr>
            <p:txBody>
              <a:bodyPr wrap="square" lIns="0" tIns="0" rIns="0" bIns="0" rtlCol="0" anchor="t"/>
              <a:lstStyle/>
              <a:p>
                <a:pPr algn="ctr"/>
                <a:r>
                  <a:rPr lang="en-US" sz="1600" dirty="0">
                    <a:latin typeface="Montserrat" panose="00000500000000000000" pitchFamily="2" charset="-52"/>
                    <a:ea typeface="Inter" pitchFamily="34" charset="-122"/>
                  </a:rPr>
                  <a:t>Творческие занятия позволяют детям воплотить в жизнь образы героев сказок, развивая фантазию и мелкую </a:t>
                </a:r>
                <a:r>
                  <a:rPr lang="en-US" sz="1600" dirty="0" err="1">
                    <a:latin typeface="Montserrat" panose="00000500000000000000" pitchFamily="2" charset="-52"/>
                    <a:ea typeface="Inter" pitchFamily="34" charset="-122"/>
                  </a:rPr>
                  <a:t>моторику</a:t>
                </a:r>
                <a:r>
                  <a:rPr lang="en-US" sz="1600" dirty="0">
                    <a:latin typeface="Montserrat" panose="00000500000000000000" pitchFamily="2" charset="-52"/>
                    <a:ea typeface="Inter" pitchFamily="34" charset="-122"/>
                  </a:rPr>
                  <a:t>.</a:t>
                </a:r>
                <a:endParaRPr lang="en-US" sz="1600" dirty="0">
                  <a:latin typeface="Montserrat" panose="00000500000000000000" pitchFamily="2" charset="-52"/>
                  <a:ea typeface="Inter" pitchFamily="34" charset="-122"/>
                </a:endParaRPr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5339986" y="2067241"/>
                <a:ext cx="1439004" cy="1439004"/>
              </a:xfrm>
              <a:prstGeom prst="ellipse">
                <a:avLst/>
              </a:prstGeom>
              <a:solidFill>
                <a:srgbClr val="A0DAE5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1785654" y="2067241"/>
                <a:ext cx="1439004" cy="1439004"/>
              </a:xfrm>
              <a:prstGeom prst="ellipse">
                <a:avLst/>
              </a:prstGeom>
              <a:solidFill>
                <a:srgbClr val="A0DAE5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8894318" y="2067241"/>
                <a:ext cx="1439004" cy="1439004"/>
              </a:xfrm>
              <a:prstGeom prst="ellipse">
                <a:avLst/>
              </a:prstGeom>
              <a:solidFill>
                <a:srgbClr val="A0DAE5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1537502" y="1938537"/>
                <a:ext cx="642351" cy="64235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A0DAE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5055322" y="1930262"/>
                <a:ext cx="642351" cy="64235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A0DAE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8573142" y="1938537"/>
                <a:ext cx="642351" cy="64235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A0DAE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495045" y="1992060"/>
                <a:ext cx="6721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dirty="0">
                    <a:solidFill>
                      <a:srgbClr val="A0DAE5"/>
                    </a:solidFill>
                    <a:latin typeface="Montserrat SemiBold" panose="00000700000000000000" pitchFamily="2" charset="-52"/>
                  </a:rPr>
                  <a:t>01</a:t>
                </a:r>
                <a:endParaRPr lang="ru-RU" sz="2800" dirty="0">
                  <a:solidFill>
                    <a:srgbClr val="A0DAE5"/>
                  </a:solidFill>
                  <a:latin typeface="Montserrat SemiBold" panose="00000700000000000000" pitchFamily="2" charset="-52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043688" y="1992060"/>
                <a:ext cx="6721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dirty="0">
                    <a:solidFill>
                      <a:srgbClr val="A0DAE5"/>
                    </a:solidFill>
                    <a:latin typeface="Montserrat SemiBold" panose="00000700000000000000" pitchFamily="2" charset="-52"/>
                  </a:rPr>
                  <a:t>02</a:t>
                </a:r>
                <a:endParaRPr lang="ru-RU" sz="2800" dirty="0">
                  <a:solidFill>
                    <a:srgbClr val="A0DAE5"/>
                  </a:solidFill>
                  <a:latin typeface="Montserrat SemiBold" panose="00000700000000000000" pitchFamily="2" charset="-52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530685" y="1992060"/>
                <a:ext cx="6721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dirty="0">
                    <a:solidFill>
                      <a:srgbClr val="A0DAE5"/>
                    </a:solidFill>
                    <a:latin typeface="Montserrat SemiBold" panose="00000700000000000000" pitchFamily="2" charset="-52"/>
                  </a:rPr>
                  <a:t>03</a:t>
                </a:r>
                <a:endParaRPr lang="ru-RU" sz="2800" dirty="0">
                  <a:solidFill>
                    <a:srgbClr val="A0DAE5"/>
                  </a:solidFill>
                  <a:latin typeface="Montserrat SemiBold" panose="00000700000000000000" pitchFamily="2" charset="-52"/>
                </a:endParaRPr>
              </a:p>
            </p:txBody>
          </p:sp>
          <p:sp>
            <p:nvSpPr>
              <p:cNvPr id="28" name="Прямоугольник: скругленные углы 27"/>
              <p:cNvSpPr/>
              <p:nvPr/>
            </p:nvSpPr>
            <p:spPr>
              <a:xfrm>
                <a:off x="4167706" y="3430800"/>
                <a:ext cx="129209" cy="3004032"/>
              </a:xfrm>
              <a:prstGeom prst="roundRect">
                <a:avLst>
                  <a:gd name="adj" fmla="val 50000"/>
                </a:avLst>
              </a:prstGeom>
              <a:solidFill>
                <a:srgbClr val="DBF1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: скругленные углы 28"/>
              <p:cNvSpPr/>
              <p:nvPr/>
            </p:nvSpPr>
            <p:spPr>
              <a:xfrm>
                <a:off x="8055260" y="3430800"/>
                <a:ext cx="129209" cy="3004032"/>
              </a:xfrm>
              <a:prstGeom prst="roundRect">
                <a:avLst>
                  <a:gd name="adj" fmla="val 50000"/>
                </a:avLst>
              </a:prstGeom>
              <a:solidFill>
                <a:srgbClr val="DBF1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7387" y="2257354"/>
                <a:ext cx="901982" cy="901982"/>
              </a:xfrm>
              <a:prstGeom prst="rect">
                <a:avLst/>
              </a:prstGeom>
            </p:spPr>
          </p:pic>
        </p:grpSp>
      </p:grpSp>
      <p:pic>
        <p:nvPicPr>
          <p:cNvPr id="16" name="Изображение 15" descr="photo_2024-11-28_14-11-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515" y="1730375"/>
            <a:ext cx="3610610" cy="1961515"/>
          </a:xfrm>
          <a:prstGeom prst="rect">
            <a:avLst/>
          </a:prstGeom>
        </p:spPr>
      </p:pic>
      <p:pic>
        <p:nvPicPr>
          <p:cNvPr id="24" name="Изображение 23" descr="photo_2024-11-28_13-48-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420" y="1853565"/>
            <a:ext cx="3598545" cy="1837690"/>
          </a:xfrm>
          <a:prstGeom prst="rect">
            <a:avLst/>
          </a:prstGeom>
        </p:spPr>
      </p:pic>
      <p:pic>
        <p:nvPicPr>
          <p:cNvPr id="30" name="Изображение 29" descr="photo_2024-11-28_14-13-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53565"/>
            <a:ext cx="3401060" cy="19011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6082</Words>
  <Application>WPS Presentation</Application>
  <PresentationFormat>Широкоэкранный</PresentationFormat>
  <Paragraphs>218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SimSun</vt:lpstr>
      <vt:lpstr>Wingdings</vt:lpstr>
      <vt:lpstr>Montserrat SemiBold</vt:lpstr>
      <vt:lpstr>Petrona Bold</vt:lpstr>
      <vt:lpstr>Petrona Bold</vt:lpstr>
      <vt:lpstr>Montserrat</vt:lpstr>
      <vt:lpstr>Nobile</vt:lpstr>
      <vt:lpstr>Nobile</vt:lpstr>
      <vt:lpstr>Inter</vt:lpstr>
      <vt:lpstr>Inter</vt:lpstr>
      <vt:lpstr>Calibri</vt:lpstr>
      <vt:lpstr>Microsoft YaHei</vt:lpstr>
      <vt:lpstr>Arial Unicode MS</vt:lpstr>
      <vt:lpstr>Calibri Light</vt:lpstr>
      <vt:lpstr>MingLiU-ExtB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Мозгова Анна</dc:creator>
  <cp:lastModifiedBy>lebed</cp:lastModifiedBy>
  <cp:revision>37</cp:revision>
  <dcterms:created xsi:type="dcterms:W3CDTF">2024-11-13T08:49:00Z</dcterms:created>
  <dcterms:modified xsi:type="dcterms:W3CDTF">2024-11-28T11:18:36Z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C1311206806548D19572C7FB40C1DEC7_12</vt:lpwstr>
  </property>
  <property fmtid="{D5CDD505-2E9C-101B-9397-08002B2CF9AE}" pid="3" name="KSOProductBuildVer">
    <vt:lpwstr>1049-12.2.0.18911</vt:lpwstr>
  </property>
</Properties>
</file>